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317" r:id="rId2"/>
    <p:sldId id="435" r:id="rId3"/>
    <p:sldId id="451" r:id="rId4"/>
    <p:sldId id="465" r:id="rId5"/>
    <p:sldId id="466" r:id="rId6"/>
    <p:sldId id="473" r:id="rId7"/>
    <p:sldId id="472" r:id="rId8"/>
    <p:sldId id="467" r:id="rId9"/>
    <p:sldId id="468" r:id="rId10"/>
    <p:sldId id="469" r:id="rId11"/>
    <p:sldId id="470" r:id="rId12"/>
    <p:sldId id="471" r:id="rId13"/>
    <p:sldId id="474" r:id="rId14"/>
    <p:sldId id="475" r:id="rId15"/>
    <p:sldId id="476" r:id="rId16"/>
    <p:sldId id="477" r:id="rId17"/>
    <p:sldId id="456" r:id="rId18"/>
    <p:sldId id="463" r:id="rId19"/>
    <p:sldId id="417" r:id="rId20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ogh Attila" initials="" lastIdx="0" clrIdx="0"/>
  <p:cmAuthor id="1" name="Gábriel Péter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FF"/>
    <a:srgbClr val="66FFFF"/>
    <a:srgbClr val="FFCC66"/>
    <a:srgbClr val="00CC99"/>
    <a:srgbClr val="99FFCC"/>
    <a:srgbClr val="FFCCFF"/>
    <a:srgbClr val="CA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51" autoAdjust="0"/>
    <p:restoredTop sz="94548" autoAdjust="0"/>
  </p:normalViewPr>
  <p:slideViewPr>
    <p:cSldViewPr>
      <p:cViewPr varScale="1">
        <p:scale>
          <a:sx n="116" d="100"/>
          <a:sy n="116" d="100"/>
        </p:scale>
        <p:origin x="108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A6A0B-54EB-4F5A-8286-E5B4404A2C89}" type="doc">
      <dgm:prSet loTypeId="urn:microsoft.com/office/officeart/2009/layout/CircleArrowProcess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212E0799-6BC8-4AD9-8E28-3BEC72F615EA}">
      <dgm:prSet phldrT="[Szöveg]" custT="1"/>
      <dgm:spPr/>
      <dgm:t>
        <a:bodyPr/>
        <a:lstStyle/>
        <a:p>
          <a:r>
            <a:rPr lang="hu-HU" sz="1600" b="0" dirty="0" smtClean="0">
              <a:solidFill>
                <a:schemeClr val="accent6">
                  <a:lumMod val="50000"/>
                </a:schemeClr>
              </a:solidFill>
            </a:rPr>
            <a:t>www.kormany.hu  </a:t>
          </a:r>
          <a:endParaRPr lang="hu-HU" sz="1600" b="0" dirty="0">
            <a:solidFill>
              <a:schemeClr val="accent6">
                <a:lumMod val="50000"/>
              </a:schemeClr>
            </a:solidFill>
          </a:endParaRPr>
        </a:p>
      </dgm:t>
    </dgm:pt>
    <dgm:pt modelId="{E34764E1-F0A0-4EE7-B4E4-6817DBC21D56}" type="sibTrans" cxnId="{7FA4616D-00DA-4AAD-A9FC-9E083935DCDC}">
      <dgm:prSet/>
      <dgm:spPr/>
      <dgm:t>
        <a:bodyPr/>
        <a:lstStyle/>
        <a:p>
          <a:endParaRPr lang="hu-HU"/>
        </a:p>
      </dgm:t>
    </dgm:pt>
    <dgm:pt modelId="{0E9918F7-1DB1-4C20-A699-C3C0FD445B7C}" type="parTrans" cxnId="{7FA4616D-00DA-4AAD-A9FC-9E083935DCDC}">
      <dgm:prSet/>
      <dgm:spPr/>
      <dgm:t>
        <a:bodyPr/>
        <a:lstStyle/>
        <a:p>
          <a:endParaRPr lang="hu-HU"/>
        </a:p>
      </dgm:t>
    </dgm:pt>
    <dgm:pt modelId="{64FC6463-9856-4601-A970-1446D494B3A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accent6">
                  <a:lumMod val="50000"/>
                </a:schemeClr>
              </a:solidFill>
            </a:rPr>
            <a:t>www.palyazat.gov.hu</a:t>
          </a:r>
          <a:r>
            <a:rPr lang="hu-HU" sz="1600" dirty="0" smtClean="0"/>
            <a:t>  </a:t>
          </a:r>
          <a:endParaRPr lang="hu-HU" sz="1600" dirty="0"/>
        </a:p>
      </dgm:t>
    </dgm:pt>
    <dgm:pt modelId="{F9807249-E117-44B8-84B5-0D9F6A37A1BD}" type="sibTrans" cxnId="{1AFD9533-308E-4BB8-B0C5-CE533A59F27B}">
      <dgm:prSet/>
      <dgm:spPr/>
      <dgm:t>
        <a:bodyPr/>
        <a:lstStyle/>
        <a:p>
          <a:endParaRPr lang="hu-HU"/>
        </a:p>
      </dgm:t>
    </dgm:pt>
    <dgm:pt modelId="{B8B165FA-BBDE-4077-AD2D-0EE226BA54BF}" type="parTrans" cxnId="{1AFD9533-308E-4BB8-B0C5-CE533A59F27B}">
      <dgm:prSet/>
      <dgm:spPr/>
      <dgm:t>
        <a:bodyPr/>
        <a:lstStyle/>
        <a:p>
          <a:endParaRPr lang="hu-HU"/>
        </a:p>
      </dgm:t>
    </dgm:pt>
    <dgm:pt modelId="{D44DFECD-9FC6-4C3D-A042-B40AA80A983F}" type="pres">
      <dgm:prSet presAssocID="{440A6A0B-54EB-4F5A-8286-E5B4404A2C8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84032506-8CE5-4807-BFD1-42257F7BBA7E}" type="pres">
      <dgm:prSet presAssocID="{64FC6463-9856-4601-A970-1446D494B3A6}" presName="Accent1" presStyleCnt="0"/>
      <dgm:spPr/>
    </dgm:pt>
    <dgm:pt modelId="{72EA5842-1F38-4183-B56E-0214166748B5}" type="pres">
      <dgm:prSet presAssocID="{64FC6463-9856-4601-A970-1446D494B3A6}" presName="Accent" presStyleLbl="node1" presStyleIdx="0" presStyleCnt="2" custLinFactNeighborX="31505"/>
      <dgm:spPr/>
    </dgm:pt>
    <dgm:pt modelId="{BEE33738-10AF-4E7F-8E5F-7614834FF675}" type="pres">
      <dgm:prSet presAssocID="{64FC6463-9856-4601-A970-1446D494B3A6}" presName="Parent1" presStyleLbl="revTx" presStyleIdx="0" presStyleCnt="2" custScaleX="131385" custLinFactNeighborX="48383" custLinFactNeighborY="166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4DA548-047A-4B7A-B107-E779AD0C465B}" type="pres">
      <dgm:prSet presAssocID="{212E0799-6BC8-4AD9-8E28-3BEC72F615EA}" presName="Accent2" presStyleCnt="0"/>
      <dgm:spPr/>
    </dgm:pt>
    <dgm:pt modelId="{B8298679-449D-4269-8C81-99DA76DCFC88}" type="pres">
      <dgm:prSet presAssocID="{212E0799-6BC8-4AD9-8E28-3BEC72F615EA}" presName="Accent" presStyleLbl="node1" presStyleIdx="1" presStyleCnt="2" custLinFactNeighborX="40092"/>
      <dgm:spPr/>
    </dgm:pt>
    <dgm:pt modelId="{15594D27-4986-48B6-9933-E3904F863E7B}" type="pres">
      <dgm:prSet presAssocID="{212E0799-6BC8-4AD9-8E28-3BEC72F615EA}" presName="Parent2" presStyleLbl="revTx" presStyleIdx="1" presStyleCnt="2" custLinFactNeighborX="58734" custLinFactNeighborY="-129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A4616D-00DA-4AAD-A9FC-9E083935DCDC}" srcId="{440A6A0B-54EB-4F5A-8286-E5B4404A2C89}" destId="{212E0799-6BC8-4AD9-8E28-3BEC72F615EA}" srcOrd="1" destOrd="0" parTransId="{0E9918F7-1DB1-4C20-A699-C3C0FD445B7C}" sibTransId="{E34764E1-F0A0-4EE7-B4E4-6817DBC21D56}"/>
    <dgm:cxn modelId="{1AFD9533-308E-4BB8-B0C5-CE533A59F27B}" srcId="{440A6A0B-54EB-4F5A-8286-E5B4404A2C89}" destId="{64FC6463-9856-4601-A970-1446D494B3A6}" srcOrd="0" destOrd="0" parTransId="{B8B165FA-BBDE-4077-AD2D-0EE226BA54BF}" sibTransId="{F9807249-E117-44B8-84B5-0D9F6A37A1BD}"/>
    <dgm:cxn modelId="{5607B9DE-8545-4D1A-9A6D-AC38AF212FF5}" type="presOf" srcId="{212E0799-6BC8-4AD9-8E28-3BEC72F615EA}" destId="{15594D27-4986-48B6-9933-E3904F863E7B}" srcOrd="0" destOrd="0" presId="urn:microsoft.com/office/officeart/2009/layout/CircleArrowProcess"/>
    <dgm:cxn modelId="{C461A61F-AA2C-40AB-978E-28C7659F9F7A}" type="presOf" srcId="{440A6A0B-54EB-4F5A-8286-E5B4404A2C89}" destId="{D44DFECD-9FC6-4C3D-A042-B40AA80A983F}" srcOrd="0" destOrd="0" presId="urn:microsoft.com/office/officeart/2009/layout/CircleArrowProcess"/>
    <dgm:cxn modelId="{2131AADD-FD69-458D-BF1A-5C3360F03559}" type="presOf" srcId="{64FC6463-9856-4601-A970-1446D494B3A6}" destId="{BEE33738-10AF-4E7F-8E5F-7614834FF675}" srcOrd="0" destOrd="0" presId="urn:microsoft.com/office/officeart/2009/layout/CircleArrowProcess"/>
    <dgm:cxn modelId="{78D3FAEF-6616-4B62-B2F3-7D3F76362271}" type="presParOf" srcId="{D44DFECD-9FC6-4C3D-A042-B40AA80A983F}" destId="{84032506-8CE5-4807-BFD1-42257F7BBA7E}" srcOrd="0" destOrd="0" presId="urn:microsoft.com/office/officeart/2009/layout/CircleArrowProcess"/>
    <dgm:cxn modelId="{36E77C9A-58A3-4455-8EE4-B3BEF3CDEB22}" type="presParOf" srcId="{84032506-8CE5-4807-BFD1-42257F7BBA7E}" destId="{72EA5842-1F38-4183-B56E-0214166748B5}" srcOrd="0" destOrd="0" presId="urn:microsoft.com/office/officeart/2009/layout/CircleArrowProcess"/>
    <dgm:cxn modelId="{C286300C-4A61-4D48-BBD8-032B5061B970}" type="presParOf" srcId="{D44DFECD-9FC6-4C3D-A042-B40AA80A983F}" destId="{BEE33738-10AF-4E7F-8E5F-7614834FF675}" srcOrd="1" destOrd="0" presId="urn:microsoft.com/office/officeart/2009/layout/CircleArrowProcess"/>
    <dgm:cxn modelId="{D1BB7B5C-BB17-4305-BDE6-F31F3F558771}" type="presParOf" srcId="{D44DFECD-9FC6-4C3D-A042-B40AA80A983F}" destId="{154DA548-047A-4B7A-B107-E779AD0C465B}" srcOrd="2" destOrd="0" presId="urn:microsoft.com/office/officeart/2009/layout/CircleArrowProcess"/>
    <dgm:cxn modelId="{03763A14-5A31-4E83-B5A0-5588561383BF}" type="presParOf" srcId="{154DA548-047A-4B7A-B107-E779AD0C465B}" destId="{B8298679-449D-4269-8C81-99DA76DCFC88}" srcOrd="0" destOrd="0" presId="urn:microsoft.com/office/officeart/2009/layout/CircleArrowProcess"/>
    <dgm:cxn modelId="{28479A7F-F8EC-4D1E-AEF4-8C1F8414B2B0}" type="presParOf" srcId="{D44DFECD-9FC6-4C3D-A042-B40AA80A983F}" destId="{15594D27-4986-48B6-9933-E3904F863E7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142A19-38F6-4413-B626-DE2C55C90850}" type="datetimeFigureOut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3155A3-A551-483B-93F2-E4DFD892B1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15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B04463-F9E0-4384-9850-6927BC8CD14C}" type="datetimeFigureOut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AC15CD-9741-427A-8877-D246A87A5A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905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ABDB-3260-4EE8-88E1-705EA6EF3CA4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2FAE-32B6-4BD1-9591-507B39E043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3088-4F60-475A-B3A0-D4F00CE90ABF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23E2-953B-4043-A328-93576A97FB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03AB-D64C-4F39-8866-9E1B10B7C455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FDF9-EA5A-4390-B919-E96FBBD283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07A8-41F4-4672-A17A-1BABB41B5875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15DF-881E-4CC7-8801-B37084B79F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A49D-56D1-4A55-9F5F-3360371BA7CB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6997-B5AA-43EE-9CE5-C5888A9AE7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5C26-8095-4E60-8B49-F6741C2B2CE4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1581-510E-4B6F-974C-9FF007CC4D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AF04-3A59-4F26-A69C-3460C29DF91E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BB12C-C02B-4603-BC3D-712AE7804C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A297-A6BE-429C-A8FB-42D9423B6B3C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CC0C-85F5-4CC1-8C5E-AE3115782C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4734-7989-4901-91A5-ECD31937F806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ECA4-8C44-4C08-80A9-E93FA0BA92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EB40-7792-4EA4-BC91-132AC035377E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044D-B9C5-41F2-9D59-1C80532022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C0AF-807C-463B-81B7-6A58618435E4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9785-70C4-40AF-8240-E2C5B47C1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69A1397-B793-48FE-B2AD-DCDCF3FDF2C8}" type="datetime1">
              <a:rPr lang="hu-HU"/>
              <a:pPr>
                <a:defRPr/>
              </a:pPr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9255F37-678D-4C81-AC0E-0954A98A59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2669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59563" y="87313"/>
            <a:ext cx="9921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http://www.umvp.eu/sites/default/files/eu_zaszlo.gi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91450" y="92075"/>
            <a:ext cx="10064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4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3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627937" cy="1584325"/>
          </a:xfrm>
        </p:spPr>
        <p:txBody>
          <a:bodyPr>
            <a:normAutofit/>
          </a:bodyPr>
          <a:lstStyle/>
          <a:p>
            <a:r>
              <a:rPr lang="hu-HU" sz="4000" smtClean="0">
                <a:solidFill>
                  <a:srgbClr val="376092"/>
                </a:solidFill>
              </a:rPr>
              <a:t>Vidékfejlesztési Program</a:t>
            </a:r>
            <a:br>
              <a:rPr lang="hu-HU" sz="4000" smtClean="0">
                <a:solidFill>
                  <a:srgbClr val="376092"/>
                </a:solidFill>
              </a:rPr>
            </a:br>
            <a:r>
              <a:rPr lang="hu-HU" sz="3000" smtClean="0">
                <a:solidFill>
                  <a:srgbClr val="376092"/>
                </a:solidFill>
              </a:rPr>
              <a:t>–</a:t>
            </a:r>
            <a:r>
              <a:rPr lang="hu-HU" sz="4000" smtClean="0">
                <a:solidFill>
                  <a:srgbClr val="376092"/>
                </a:solidFill>
              </a:rPr>
              <a:t/>
            </a:r>
            <a:br>
              <a:rPr lang="hu-HU" sz="4000" smtClean="0">
                <a:solidFill>
                  <a:srgbClr val="376092"/>
                </a:solidFill>
              </a:rPr>
            </a:br>
            <a:r>
              <a:rPr lang="hu-HU" sz="4000" smtClean="0">
                <a:solidFill>
                  <a:srgbClr val="376092"/>
                </a:solidFill>
              </a:rPr>
              <a:t>aktualitások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0113" y="3548063"/>
            <a:ext cx="72326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Kis Miklós Zsolt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agrár-vidékfejlesztésért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felelős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államtitkár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Miniszterelnökség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00113" y="5589588"/>
            <a:ext cx="74882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376092"/>
                </a:solidFill>
                <a:latin typeface="Verdana" pitchFamily="34" charset="0"/>
              </a:rPr>
              <a:t>LEADER Egyesületek Szövetségének közgyűlése, Kecskemét, 2016. május 24.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3167063" y="858838"/>
            <a:ext cx="1800225" cy="10080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198938" y="615950"/>
            <a:ext cx="4891087" cy="430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2200">
                <a:solidFill>
                  <a:schemeClr val="bg1"/>
                </a:solidFill>
                <a:latin typeface="Franklin Gothic Medium (Szövegt"/>
              </a:rPr>
              <a:t>2. Működési és animációs költségek </a:t>
            </a:r>
          </a:p>
        </p:txBody>
      </p:sp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3360738" y="1062038"/>
            <a:ext cx="1414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Teljes keret:</a:t>
            </a:r>
          </a:p>
          <a:p>
            <a:pPr algn="ctr"/>
            <a:r>
              <a:rPr lang="hu-HU" b="1">
                <a:latin typeface="Franklin Gothic Medium (Szövegt"/>
              </a:rPr>
              <a:t>8,92 Mrd Ft</a:t>
            </a:r>
          </a:p>
        </p:txBody>
      </p:sp>
      <p:sp>
        <p:nvSpPr>
          <p:cNvPr id="24580" name="Téglalap 5"/>
          <p:cNvSpPr>
            <a:spLocks noChangeArrowheads="1"/>
          </p:cNvSpPr>
          <p:nvPr/>
        </p:nvSpPr>
        <p:spPr bwMode="auto">
          <a:xfrm>
            <a:off x="5022850" y="1130300"/>
            <a:ext cx="4067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400">
                <a:latin typeface="Calibri" pitchFamily="34" charset="0"/>
              </a:rPr>
              <a:t>A Helyi Fejlesztési Stratégiák elkészítésének támogatása című pályázat </a:t>
            </a:r>
            <a:r>
              <a:rPr lang="hu-HU" sz="1400" b="1">
                <a:latin typeface="Calibri" pitchFamily="34" charset="0"/>
              </a:rPr>
              <a:t>kiegészítéseként fog megjelenni, nem készül külön felhívás. </a:t>
            </a:r>
          </a:p>
        </p:txBody>
      </p:sp>
      <p:sp>
        <p:nvSpPr>
          <p:cNvPr id="24581" name="Téglalap 6"/>
          <p:cNvSpPr>
            <a:spLocks noChangeArrowheads="1"/>
          </p:cNvSpPr>
          <p:nvPr/>
        </p:nvSpPr>
        <p:spPr bwMode="auto">
          <a:xfrm>
            <a:off x="2341563" y="214313"/>
            <a:ext cx="4229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u="sng">
                <a:latin typeface="Franklin Gothic Medium (Szövegt"/>
              </a:rPr>
              <a:t>Projektidőszak:</a:t>
            </a:r>
            <a:r>
              <a:rPr lang="hu-HU" sz="1600">
                <a:latin typeface="Franklin Gothic Medium (Szövegt"/>
              </a:rPr>
              <a:t> 2016.06.10. – 2020.12.31. </a:t>
            </a:r>
          </a:p>
        </p:txBody>
      </p:sp>
      <p:sp>
        <p:nvSpPr>
          <p:cNvPr id="8" name="Téglalap 7"/>
          <p:cNvSpPr/>
          <p:nvPr/>
        </p:nvSpPr>
        <p:spPr>
          <a:xfrm>
            <a:off x="74613" y="1989138"/>
            <a:ext cx="4381500" cy="76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Kedvezményezettek: 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IH által elfogadott HFS-t elkészítő Helyi Akciócsoportok </a:t>
            </a:r>
          </a:p>
        </p:txBody>
      </p:sp>
      <p:sp>
        <p:nvSpPr>
          <p:cNvPr id="9" name="Téglalap 8"/>
          <p:cNvSpPr/>
          <p:nvPr/>
        </p:nvSpPr>
        <p:spPr>
          <a:xfrm>
            <a:off x="74613" y="2803525"/>
            <a:ext cx="9015412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Támogatási forma: 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vissza nem térítendő támogatás – flat rate módon elszámolva (15%)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Elszámolási időszakok várhatóan negyedévente, az elszámolási időszak alatt lineárisan, figyelembe véve a megalapozó időszakot.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535488" y="1989138"/>
            <a:ext cx="4554537" cy="76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Támogatási összeg: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Helyi Akciócsoport méretétől és fejlettségétől függően: 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42 – 169 millió Ft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4613" y="3860800"/>
            <a:ext cx="9015412" cy="292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Ellátandó feladatok köre: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a helyi szereplők fejlesztési és végrehajtási kapacitásainak kiépítése, beleértve projektirányítási képességeik fejlesztését is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pályázati felhívások vagy folyamatban lévő projektbenyújtási eljárás előkészítése és közzététele, beleértve a kiválasztási kritériumok meghatározását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támogatási kérelmek befogadása és értékelése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műveletek kiválasztása és a támogatás összegének rögzítése, továbbá – adott esetben – a jóváhagyás előtt a javaslatok benyújtása a felelős hatósághoz a támogathatóság végső ellenőrzése céljából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A HFS és a támogatott műveletek végrehajtásának monitoringja, és az adott stratégiához kapcsolódó egyedi értékelési tevékenységek végrehajtása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Iroda fenntartása – nyitva tartási kötelezettség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Munkaszervezet fenntartása, adminisztrációs tevékenységek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Honlap üzemeltetése, 2014-2020. arculati elemek és kommunikáció használata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5219700" y="908050"/>
            <a:ext cx="1728788" cy="9366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0" y="620713"/>
            <a:ext cx="5707063" cy="430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2200">
                <a:solidFill>
                  <a:srgbClr val="FFFFFF"/>
                </a:solidFill>
                <a:latin typeface="Franklin Gothic Medium (Szövegt"/>
              </a:rPr>
              <a:t>3. Helyi Fejlesztési Stratégia megvalósítása</a:t>
            </a:r>
          </a:p>
        </p:txBody>
      </p:sp>
      <p:sp>
        <p:nvSpPr>
          <p:cNvPr id="25603" name="Szövegdoboz 4"/>
          <p:cNvSpPr txBox="1">
            <a:spLocks noChangeArrowheads="1"/>
          </p:cNvSpPr>
          <p:nvPr/>
        </p:nvSpPr>
        <p:spPr bwMode="auto">
          <a:xfrm>
            <a:off x="5318125" y="1041400"/>
            <a:ext cx="153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Teljes keret:</a:t>
            </a:r>
          </a:p>
          <a:p>
            <a:pPr algn="ctr"/>
            <a:r>
              <a:rPr lang="hu-HU" b="1">
                <a:latin typeface="Franklin Gothic Medium (Szövegt"/>
              </a:rPr>
              <a:t>47,67 Mrd Ft</a:t>
            </a:r>
          </a:p>
        </p:txBody>
      </p:sp>
      <p:sp>
        <p:nvSpPr>
          <p:cNvPr id="25604" name="Téglalap 5"/>
          <p:cNvSpPr>
            <a:spLocks noChangeArrowheads="1"/>
          </p:cNvSpPr>
          <p:nvPr/>
        </p:nvSpPr>
        <p:spPr bwMode="auto">
          <a:xfrm>
            <a:off x="2339975" y="257175"/>
            <a:ext cx="4213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u="sng">
                <a:latin typeface="Franklin Gothic Medium (Szövegt"/>
              </a:rPr>
              <a:t>Projektidőszak:</a:t>
            </a:r>
            <a:r>
              <a:rPr lang="hu-HU" sz="1600" b="1">
                <a:latin typeface="Franklin Gothic Medium (Szövegt"/>
              </a:rPr>
              <a:t> </a:t>
            </a:r>
            <a:r>
              <a:rPr lang="hu-HU" sz="1600">
                <a:latin typeface="Franklin Gothic Medium (Szövegt"/>
              </a:rPr>
              <a:t>2016.06.10. – 2020.12.31. </a:t>
            </a:r>
          </a:p>
        </p:txBody>
      </p:sp>
      <p:sp>
        <p:nvSpPr>
          <p:cNvPr id="7" name="Téglalap 6"/>
          <p:cNvSpPr/>
          <p:nvPr/>
        </p:nvSpPr>
        <p:spPr>
          <a:xfrm>
            <a:off x="2260600" y="3933825"/>
            <a:ext cx="4572000" cy="552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Kedvezményezettek:</a:t>
            </a:r>
            <a:r>
              <a:rPr lang="hu-HU" sz="1600" b="1">
                <a:solidFill>
                  <a:srgbClr val="FFFFFF"/>
                </a:solidFill>
                <a:latin typeface="Franklin Gothic Medium (Szövegt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a HFS-ban meghatározott kedvezményezetti kör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4724400"/>
            <a:ext cx="4572000" cy="12017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Támogatási forma:</a:t>
            </a: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a HFS-ban meghatározott támogatási forma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Pályáztatási időszakok a HFS-ban meghatározott módon, amelyet véglegesít az Irányító Hatósággal kötött Együttműködési Megállapodás.</a:t>
            </a:r>
          </a:p>
        </p:txBody>
      </p:sp>
      <p:sp>
        <p:nvSpPr>
          <p:cNvPr id="9" name="Téglalap 8"/>
          <p:cNvSpPr/>
          <p:nvPr/>
        </p:nvSpPr>
        <p:spPr>
          <a:xfrm>
            <a:off x="4660900" y="4724400"/>
            <a:ext cx="4483100" cy="12017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Támogatási összeg: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Helyi Akciócsoport méretétől (lakosságszám, településszám) és fejlettségétől függően, a HACS rendelkezésére álló fejlesztési keret: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242 – 960 millió Ft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738" y="2060575"/>
            <a:ext cx="8977312" cy="1631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000000"/>
                </a:solidFill>
                <a:latin typeface="Franklin Gothic Medium (Szövegt"/>
              </a:rPr>
              <a:t>Célok: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gazdasági aktivitás mikro-szintjének fenntartása (helyi termékek és szolgáltatások);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lakosság humán közszolgáltatásokhoz való hozzájutásának, illetve azok elérésének előmozdítása;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térség, mint vállalkozási tér, lakóhely és turisztikai vonzóképességének erősítése;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helyi közösségek tagjai egyéni aktivitásának, felelősségvállalásának és együttműködési készségeinek erősítése;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többi VP intézkedéssel, illetve más OP intézkedésekkel nem átfedésben, hanem azokkal összhangban.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7164388" y="477838"/>
            <a:ext cx="1871662" cy="11509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4925" y="44450"/>
            <a:ext cx="905668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2000" b="1">
                <a:solidFill>
                  <a:srgbClr val="FFFFFF"/>
                </a:solidFill>
                <a:latin typeface="Franklin Gothic Medium (Szövegt"/>
              </a:rPr>
              <a:t>4. Helyi Akciócsoportok együttműködési tevékenységeinek előkészítése</a:t>
            </a:r>
          </a:p>
          <a:p>
            <a:r>
              <a:rPr lang="hu-HU" sz="2000" b="1">
                <a:solidFill>
                  <a:srgbClr val="FFFFFF"/>
                </a:solidFill>
                <a:latin typeface="Franklin Gothic Medium (Szövegt"/>
              </a:rPr>
              <a:t>és megvalósítása</a:t>
            </a:r>
          </a:p>
        </p:txBody>
      </p:sp>
      <p:sp>
        <p:nvSpPr>
          <p:cNvPr id="26627" name="Szövegdoboz 4"/>
          <p:cNvSpPr txBox="1">
            <a:spLocks noChangeArrowheads="1"/>
          </p:cNvSpPr>
          <p:nvPr/>
        </p:nvSpPr>
        <p:spPr bwMode="auto">
          <a:xfrm>
            <a:off x="7392988" y="758825"/>
            <a:ext cx="1416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Franklin Gothic Medium (Szövegt"/>
              </a:rPr>
              <a:t>Teljes keret:</a:t>
            </a:r>
          </a:p>
          <a:p>
            <a:r>
              <a:rPr lang="hu-HU" b="1">
                <a:latin typeface="Franklin Gothic Medium (Szövegt"/>
              </a:rPr>
              <a:t>1,92 Mrd Ft</a:t>
            </a:r>
          </a:p>
        </p:txBody>
      </p:sp>
      <p:sp>
        <p:nvSpPr>
          <p:cNvPr id="6" name="Téglalap 5"/>
          <p:cNvSpPr/>
          <p:nvPr/>
        </p:nvSpPr>
        <p:spPr>
          <a:xfrm>
            <a:off x="63500" y="1909763"/>
            <a:ext cx="9045575" cy="206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000000"/>
                </a:solidFill>
                <a:latin typeface="Franklin Gothic Medium (Szövegt"/>
              </a:rPr>
              <a:t>Célok: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közvetlen gazdálkodási együttműködési lehetőségek távolabbi térségek szereplőivel való kibővítése;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hasznos gazdálkodási, közszolgáltatás-szervezési, egyéb együttműködési modellek megismerése, meghonosítása, terjesztése;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vidéki térségekben új megoldások alkalmazása a térség problémáira és fejlesztési lehetőségeire, továbbá a helyi szereplők térségen kívüli kapcsolatrendszerének és kompetenciáinak bővítése, új tudások becsatornázása;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000000"/>
                </a:solidFill>
                <a:latin typeface="Franklin Gothic Medium (Szövegt"/>
              </a:rPr>
              <a:t>a projektnek alkalmazható eredménye kell, hogy legyen, amihez minden résztvevő hozzájárul, és abból részesül.</a:t>
            </a:r>
          </a:p>
        </p:txBody>
      </p:sp>
      <p:sp>
        <p:nvSpPr>
          <p:cNvPr id="26629" name="Téglalap 6"/>
          <p:cNvSpPr>
            <a:spLocks noChangeArrowheads="1"/>
          </p:cNvSpPr>
          <p:nvPr/>
        </p:nvSpPr>
        <p:spPr bwMode="auto">
          <a:xfrm>
            <a:off x="2411413" y="898525"/>
            <a:ext cx="3706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u="sng">
                <a:latin typeface="Calibri" pitchFamily="34" charset="0"/>
              </a:rPr>
              <a:t>Várható meghirdetés:</a:t>
            </a:r>
            <a:r>
              <a:rPr lang="hu-HU" sz="1600" b="1">
                <a:latin typeface="Calibri" pitchFamily="34" charset="0"/>
              </a:rPr>
              <a:t> </a:t>
            </a:r>
            <a:r>
              <a:rPr lang="hu-HU" sz="1600">
                <a:latin typeface="Calibri" pitchFamily="34" charset="0"/>
              </a:rPr>
              <a:t>2016 novemberben</a:t>
            </a:r>
          </a:p>
        </p:txBody>
      </p:sp>
      <p:sp>
        <p:nvSpPr>
          <p:cNvPr id="8" name="Téglalap 7"/>
          <p:cNvSpPr/>
          <p:nvPr/>
        </p:nvSpPr>
        <p:spPr>
          <a:xfrm>
            <a:off x="63500" y="5229225"/>
            <a:ext cx="4572000" cy="14160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Kedvezményezettek köre: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vidéki térségben működő mikro- és kisvállalkozás;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a HFS megvalósításában partner közjogi és magánjogi szervezet;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a HFS megvalósításában partner magánszemély;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IH által elismert HACS-ok</a:t>
            </a:r>
          </a:p>
        </p:txBody>
      </p:sp>
      <p:sp>
        <p:nvSpPr>
          <p:cNvPr id="9" name="Téglalap 8"/>
          <p:cNvSpPr/>
          <p:nvPr/>
        </p:nvSpPr>
        <p:spPr>
          <a:xfrm>
            <a:off x="4867275" y="5229225"/>
            <a:ext cx="4175125" cy="954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400" b="1" u="sng">
                <a:solidFill>
                  <a:srgbClr val="FFFFFF"/>
                </a:solidFill>
                <a:latin typeface="Franklin Gothic Medium (Szövegt"/>
              </a:rPr>
              <a:t>Támogatás formája :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Vissza nem térítendő támogatás.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Előleg igénybe vehető a beruházásokhoz 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(max. 50%).</a:t>
            </a:r>
          </a:p>
        </p:txBody>
      </p:sp>
      <p:sp>
        <p:nvSpPr>
          <p:cNvPr id="10" name="Téglalap 9"/>
          <p:cNvSpPr/>
          <p:nvPr/>
        </p:nvSpPr>
        <p:spPr>
          <a:xfrm>
            <a:off x="2378075" y="4508500"/>
            <a:ext cx="4416425" cy="5540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 mértéke: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Max. 65 000 € / projekt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AE3AD-D0BF-4B9A-8E09-68AFDFB3CAAD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388" y="2060575"/>
            <a:ext cx="8569325" cy="3754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 sz="2200">
                <a:solidFill>
                  <a:srgbClr val="000000"/>
                </a:solidFill>
                <a:latin typeface="Franklin Gothic Medium (Szövegt"/>
              </a:rPr>
              <a:t>•	Fenntartható működésű munkaszervezetek</a:t>
            </a:r>
          </a:p>
          <a:p>
            <a:endParaRPr lang="hu-HU" sz="2200">
              <a:solidFill>
                <a:srgbClr val="000000"/>
              </a:solidFill>
              <a:latin typeface="Franklin Gothic Medium (Szövegt"/>
            </a:endParaRPr>
          </a:p>
          <a:p>
            <a:r>
              <a:rPr lang="hu-HU" sz="2200">
                <a:solidFill>
                  <a:srgbClr val="000000"/>
                </a:solidFill>
                <a:latin typeface="Franklin Gothic Medium (Szövegt"/>
              </a:rPr>
              <a:t>•	A helyi igények nagyobb súlyú figyelembe vétele, helyi 	együttműködések és helyi célok felkarolása</a:t>
            </a:r>
          </a:p>
          <a:p>
            <a:endParaRPr lang="hu-HU" sz="2200">
              <a:solidFill>
                <a:srgbClr val="000000"/>
              </a:solidFill>
              <a:latin typeface="Franklin Gothic Medium (Szövegt"/>
            </a:endParaRPr>
          </a:p>
          <a:p>
            <a:r>
              <a:rPr lang="hu-HU" sz="2200">
                <a:solidFill>
                  <a:srgbClr val="000000"/>
                </a:solidFill>
                <a:latin typeface="Franklin Gothic Medium (Szövegt"/>
              </a:rPr>
              <a:t>•	Felelős közösségi finanszírozás a munkaszervezetekben és 	a fejlesztésekben.</a:t>
            </a:r>
          </a:p>
          <a:p>
            <a:endParaRPr lang="hu-HU" sz="2200">
              <a:solidFill>
                <a:srgbClr val="000000"/>
              </a:solidFill>
              <a:latin typeface="Franklin Gothic Medium (Szövegt"/>
            </a:endParaRPr>
          </a:p>
          <a:p>
            <a:r>
              <a:rPr lang="hu-HU" sz="2200">
                <a:solidFill>
                  <a:srgbClr val="000000"/>
                </a:solidFill>
                <a:latin typeface="Franklin Gothic Medium (Szövegt"/>
              </a:rPr>
              <a:t>•	A felelős helyi humán erőforrás-gazdálkodás -&gt; megfelelő 	embert a megfelelő helyre.</a:t>
            </a:r>
          </a:p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388" y="1474788"/>
            <a:ext cx="248443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2400" b="1">
                <a:solidFill>
                  <a:srgbClr val="FFFFFF"/>
                </a:solidFill>
                <a:latin typeface="Franklin Gothic Medium (Szövegt"/>
              </a:rPr>
              <a:t>Leader jövőkép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5443538" y="831850"/>
            <a:ext cx="1792287" cy="159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b="1">
                <a:solidFill>
                  <a:srgbClr val="FFFFFF"/>
                </a:solidFill>
                <a:latin typeface="Franklin Gothic Medium (Szövegt"/>
              </a:rPr>
              <a:t>Teljes forrás:  </a:t>
            </a:r>
          </a:p>
          <a:p>
            <a:pPr algn="ctr"/>
            <a:r>
              <a:rPr lang="hu-HU" b="1">
                <a:solidFill>
                  <a:schemeClr val="tx1"/>
                </a:solidFill>
                <a:latin typeface="Franklin Gothic Medium (Szövegt"/>
              </a:rPr>
              <a:t>50 Mrd Ft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398963" y="2941638"/>
            <a:ext cx="4229100" cy="341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latin typeface="+mj-lt"/>
              </a:rPr>
              <a:t>Két pályázati felhívás: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I. Nem mezőgazdasági tevékenységek  indításának  támogatása</a:t>
            </a:r>
            <a:r>
              <a:rPr lang="hu-HU" b="1" dirty="0">
                <a:latin typeface="+mj-lt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latin typeface="Franklin Gothic Medium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latin typeface="Franklin Gothic Medium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latin typeface="Franklin Gothic Medium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+mj-lt"/>
              </a:rPr>
              <a:t> II. 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Nem mezőgazdasági tevékenységek </a:t>
            </a:r>
            <a:r>
              <a:rPr lang="hu-HU" b="1" dirty="0">
                <a:latin typeface="+mj-lt"/>
              </a:rPr>
              <a:t>fejlesztésének támogatása: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Franklin Gothic Medium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latin typeface="Franklin Gothic Medium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>
              <a:latin typeface="Franklin Gothic Medium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36725" y="1774825"/>
            <a:ext cx="31956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Felhívás várható megjelenése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latin typeface="+mj-lt"/>
              </a:rPr>
              <a:t>2016.  Június - 2016 július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27013" y="2941638"/>
            <a:ext cx="4057650" cy="341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latin typeface="+mj-lt"/>
              </a:rPr>
              <a:t>Támogatás mértéke:</a:t>
            </a:r>
            <a:r>
              <a:rPr lang="hu-HU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j-lt"/>
              </a:rPr>
              <a:t>I. 12 millió Ft átalány jellegű támogatás üzleti terv alapján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j-lt"/>
              </a:rPr>
              <a:t>II. 30 millió Ft a beruházás elismerhető költségének maximum 50-70% 290/2014-es Kormány rendelet alapján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tx1"/>
                </a:solidFill>
                <a:latin typeface="+mj-lt"/>
              </a:rPr>
              <a:t>Támogatható tevékenységek: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+mj-lt"/>
              </a:rPr>
              <a:t>Kézműves tevékenységek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+mj-lt"/>
              </a:rPr>
              <a:t>Kisipari tevékenységek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+mj-lt"/>
              </a:rPr>
              <a:t>Turisztikai szolgáltató tevékenységek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+mj-lt"/>
              </a:rPr>
              <a:t>Bármilyen egyéb termelő vagy szolgáltató tevékenység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619250" y="1774825"/>
            <a:ext cx="0" cy="109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219700" y="1754188"/>
            <a:ext cx="0" cy="111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4819650" y="3965575"/>
            <a:ext cx="3317875" cy="684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4860925" y="5478463"/>
            <a:ext cx="3305175" cy="7921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8681" name="Szövegdoboz 18"/>
          <p:cNvSpPr txBox="1">
            <a:spLocks noChangeArrowheads="1"/>
          </p:cNvSpPr>
          <p:nvPr/>
        </p:nvSpPr>
        <p:spPr bwMode="auto">
          <a:xfrm>
            <a:off x="5595938" y="4092575"/>
            <a:ext cx="1835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>
                <a:latin typeface="Franklin Gothic Medium (Szövegt"/>
              </a:rPr>
              <a:t>13,85 Mrd Ft</a:t>
            </a:r>
          </a:p>
        </p:txBody>
      </p:sp>
      <p:sp>
        <p:nvSpPr>
          <p:cNvPr id="28682" name="Szövegdoboz 19"/>
          <p:cNvSpPr txBox="1">
            <a:spLocks noChangeArrowheads="1"/>
          </p:cNvSpPr>
          <p:nvPr/>
        </p:nvSpPr>
        <p:spPr bwMode="auto">
          <a:xfrm>
            <a:off x="5675313" y="5659438"/>
            <a:ext cx="1676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>
                <a:latin typeface="Franklin Gothic Medium (Szövegt"/>
              </a:rPr>
              <a:t>35,9 Mrd Ft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0" y="476672"/>
            <a:ext cx="5868144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2400" b="1">
                <a:solidFill>
                  <a:srgbClr val="F2F2F2"/>
                </a:solidFill>
                <a:latin typeface="Franklin Gothic Medium (Szövegt"/>
              </a:rPr>
              <a:t>Nem mezőgazdasági tevékenységek  indításának  (I.) és fejlesztésének (II.) támogatása: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A35F7-4812-4222-8A57-7557D97A8096}" type="slidenum">
              <a:rPr lang="hu-H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15</a:t>
            </a:fld>
            <a:endParaRPr lang="hu-H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9700" y="1506538"/>
            <a:ext cx="8896350" cy="375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25488" indent="-725488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hu-HU" sz="1700" b="1" dirty="0"/>
          </a:p>
          <a:p>
            <a:pPr marL="725488" indent="-725488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1700" b="1" dirty="0">
                <a:solidFill>
                  <a:schemeClr val="accent2">
                    <a:lumMod val="75000"/>
                  </a:schemeClr>
                </a:solidFill>
              </a:rPr>
              <a:t>I. Tanyás térségek</a:t>
            </a:r>
            <a:r>
              <a:rPr lang="hu-HU" sz="1700" dirty="0">
                <a:solidFill>
                  <a:schemeClr val="accent2">
                    <a:lumMod val="75000"/>
                  </a:schemeClr>
                </a:solidFill>
              </a:rPr>
              <a:t> külterületein a villamos energia, vízellátás és szennyvízkezelés lokális, egyedi megoldásainak támogatása	</a:t>
            </a:r>
            <a:r>
              <a:rPr lang="hu-HU" sz="1700" dirty="0"/>
              <a:t>  </a:t>
            </a:r>
            <a:r>
              <a:rPr lang="hu-HU" sz="1700" b="1" dirty="0">
                <a:solidFill>
                  <a:schemeClr val="tx1"/>
                </a:solidFill>
              </a:rPr>
              <a:t>(10,2 Mrd Ft)</a:t>
            </a:r>
          </a:p>
          <a:p>
            <a:pPr marL="725488" indent="-725488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1700" dirty="0">
                <a:solidFill>
                  <a:schemeClr val="accent2">
                    <a:lumMod val="75000"/>
                  </a:schemeClr>
                </a:solidFill>
              </a:rPr>
              <a:t>II. Helyi </a:t>
            </a:r>
            <a:r>
              <a:rPr lang="hu-HU" sz="1700" b="1" dirty="0">
                <a:solidFill>
                  <a:schemeClr val="accent2">
                    <a:lumMod val="75000"/>
                  </a:schemeClr>
                </a:solidFill>
              </a:rPr>
              <a:t>külterületi közutak </a:t>
            </a:r>
            <a:r>
              <a:rPr lang="hu-HU" sz="1700" dirty="0">
                <a:solidFill>
                  <a:schemeClr val="accent2">
                    <a:lumMod val="75000"/>
                  </a:schemeClr>
                </a:solidFill>
              </a:rPr>
              <a:t>fejlesztése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b="1" dirty="0">
                <a:solidFill>
                  <a:schemeClr val="tx1"/>
                </a:solidFill>
              </a:rPr>
              <a:t>és </a:t>
            </a:r>
            <a:r>
              <a:rPr lang="hu-HU" sz="1700" b="1" dirty="0">
                <a:solidFill>
                  <a:schemeClr val="accent5">
                    <a:lumMod val="75000"/>
                  </a:schemeClr>
                </a:solidFill>
              </a:rPr>
              <a:t>karbantartásukhoz kapcsolódó gépek beszerzése </a:t>
            </a:r>
          </a:p>
          <a:p>
            <a:pPr marL="725488" indent="-725488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1700" b="1" dirty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hu-HU" sz="1700" b="1" dirty="0">
                <a:solidFill>
                  <a:schemeClr val="tx1"/>
                </a:solidFill>
              </a:rPr>
              <a:t>(18,4 Mrd Ft)</a:t>
            </a:r>
            <a:endParaRPr lang="hu-HU" sz="1700" dirty="0">
              <a:solidFill>
                <a:schemeClr val="tx1"/>
              </a:solidFill>
            </a:endParaRPr>
          </a:p>
          <a:p>
            <a:pPr marL="725488" indent="-725488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1700" b="1" dirty="0">
                <a:solidFill>
                  <a:schemeClr val="accent2">
                    <a:lumMod val="75000"/>
                  </a:schemeClr>
                </a:solidFill>
              </a:rPr>
              <a:t>III. Helyi termékértékesítést szolgáló piac </a:t>
            </a:r>
            <a:r>
              <a:rPr lang="hu-HU" sz="1700" b="1" dirty="0">
                <a:solidFill>
                  <a:schemeClr val="tx1"/>
                </a:solidFill>
              </a:rPr>
              <a:t>és</a:t>
            </a:r>
            <a:r>
              <a:rPr lang="hu-HU" sz="1700" b="1" dirty="0"/>
              <a:t> </a:t>
            </a:r>
            <a:r>
              <a:rPr lang="hu-HU" sz="1700" b="1" dirty="0">
                <a:solidFill>
                  <a:schemeClr val="accent5">
                    <a:lumMod val="75000"/>
                  </a:schemeClr>
                </a:solidFill>
              </a:rPr>
              <a:t>közétkeztetést végző konyha</a:t>
            </a:r>
            <a:r>
              <a:rPr lang="hu-H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700" dirty="0">
                <a:solidFill>
                  <a:schemeClr val="tx1"/>
                </a:solidFill>
              </a:rPr>
              <a:t>infrastruktúra-fejlesztése </a:t>
            </a:r>
            <a:r>
              <a:rPr lang="hu-HU" sz="1700" b="1" dirty="0">
                <a:solidFill>
                  <a:schemeClr val="tx1"/>
                </a:solidFill>
              </a:rPr>
              <a:t>(10,6 Mrd Ft) </a:t>
            </a:r>
          </a:p>
          <a:p>
            <a:pPr marL="457200" indent="-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hu-HU" sz="1700" b="1" u="sng" dirty="0"/>
          </a:p>
          <a:p>
            <a:pPr marL="457200" indent="-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hu-HU" sz="1700" b="1" u="sng" dirty="0"/>
          </a:p>
          <a:p>
            <a:pPr marL="457200" indent="-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hu-HU" sz="1700" b="1" u="sng" dirty="0"/>
          </a:p>
          <a:p>
            <a:pPr marL="457200" indent="-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hu-HU" sz="1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hu-HU" sz="1700" b="1" u="sng" dirty="0"/>
          </a:p>
        </p:txBody>
      </p:sp>
      <p:sp>
        <p:nvSpPr>
          <p:cNvPr id="4" name="Téglalap 3"/>
          <p:cNvSpPr/>
          <p:nvPr/>
        </p:nvSpPr>
        <p:spPr>
          <a:xfrm>
            <a:off x="139700" y="620713"/>
            <a:ext cx="6121400" cy="830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i="1" dirty="0">
                <a:solidFill>
                  <a:schemeClr val="accent2">
                    <a:lumMod val="50000"/>
                  </a:schemeClr>
                </a:solidFill>
              </a:rPr>
              <a:t>Kisméretű infrastruktúra</a:t>
            </a:r>
            <a:r>
              <a:rPr lang="hu-HU" sz="2400" i="1" dirty="0">
                <a:solidFill>
                  <a:schemeClr val="tx1"/>
                </a:solidFill>
              </a:rPr>
              <a:t>, és 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</a:rPr>
              <a:t>alapszolgáltatás</a:t>
            </a:r>
            <a:r>
              <a:rPr lang="hu-HU" sz="2400" i="1" dirty="0"/>
              <a:t> </a:t>
            </a:r>
            <a:r>
              <a:rPr lang="hu-HU" sz="2400" i="1" dirty="0">
                <a:solidFill>
                  <a:schemeClr val="tx1"/>
                </a:solidFill>
              </a:rPr>
              <a:t>fejlesztések a vidéki térségekben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39700" y="3984625"/>
            <a:ext cx="5295900" cy="2447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b="1" u="sng" dirty="0">
                <a:solidFill>
                  <a:schemeClr val="tx1"/>
                </a:solidFill>
                <a:cs typeface="Times New Roman" pitchFamily="18" charset="0"/>
              </a:rPr>
              <a:t>Max. támogatási összeg</a:t>
            </a:r>
          </a:p>
          <a:p>
            <a:pPr marL="400050"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hu-HU" dirty="0">
                <a:solidFill>
                  <a:schemeClr val="tx1"/>
                </a:solidFill>
              </a:rPr>
              <a:t>PF: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50 M Ft,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</a:rPr>
              <a:t>természetes személyeknél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6 M Ft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tx1"/>
                </a:solidFill>
              </a:rPr>
              <a:t>II.  PF: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50 M Ft 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20 M Ft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tx1"/>
                </a:solidFill>
              </a:rPr>
              <a:t>III. PF: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50 M Ft 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20 M Ft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3492500" y="3827463"/>
            <a:ext cx="1835150" cy="25209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u="sng" dirty="0"/>
              <a:t>Támogatási intenzitás</a:t>
            </a:r>
            <a:r>
              <a:rPr lang="hu-HU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75-95 %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55-65 %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75-95 %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75-95 %</a:t>
            </a:r>
          </a:p>
        </p:txBody>
      </p:sp>
      <p:sp>
        <p:nvSpPr>
          <p:cNvPr id="10" name="Egy oldalon két sarkán levágott téglalap 9"/>
          <p:cNvSpPr/>
          <p:nvPr/>
        </p:nvSpPr>
        <p:spPr>
          <a:xfrm>
            <a:off x="5651500" y="3860800"/>
            <a:ext cx="3241675" cy="2663825"/>
          </a:xfrm>
          <a:prstGeom prst="snip2Same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u="sng" dirty="0"/>
              <a:t>Jogosultak</a:t>
            </a:r>
            <a:r>
              <a:rPr lang="hu-HU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I. Önkormányzat, természetes személy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II. Önkormányzat és társulásai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III. Önkormányzatok, non-profit szervezetek, egyházi jogi személy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tszög 5"/>
          <p:cNvSpPr/>
          <p:nvPr/>
        </p:nvSpPr>
        <p:spPr>
          <a:xfrm rot="5400000">
            <a:off x="749300" y="401638"/>
            <a:ext cx="1379537" cy="2160588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/>
          </a:p>
        </p:txBody>
      </p:sp>
      <p:sp>
        <p:nvSpPr>
          <p:cNvPr id="11" name="Hatszög 10"/>
          <p:cNvSpPr/>
          <p:nvPr/>
        </p:nvSpPr>
        <p:spPr>
          <a:xfrm rot="5400000">
            <a:off x="3860006" y="834232"/>
            <a:ext cx="2289175" cy="4195762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68538" y="44450"/>
            <a:ext cx="5472112" cy="1323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215968"/>
                </a:solidFill>
                <a:latin typeface="Franklin Gothic Medium (Szövegt"/>
              </a:rPr>
              <a:t>Településképet meghatározó épületek külső rekonstrukciója, </a:t>
            </a:r>
          </a:p>
          <a:p>
            <a:pPr algn="ctr"/>
            <a:r>
              <a:rPr lang="hu-HU" sz="2000" b="1">
                <a:solidFill>
                  <a:srgbClr val="215968"/>
                </a:solidFill>
                <a:latin typeface="Franklin Gothic Medium (Szövegt"/>
              </a:rPr>
              <a:t>többfunkciós közösségi tér létrehozása, fejlesztése, energetikai korszerűsítés</a:t>
            </a:r>
          </a:p>
        </p:txBody>
      </p:sp>
      <p:sp>
        <p:nvSpPr>
          <p:cNvPr id="3" name="Téglalap 2"/>
          <p:cNvSpPr/>
          <p:nvPr/>
        </p:nvSpPr>
        <p:spPr>
          <a:xfrm>
            <a:off x="12700" y="6284913"/>
            <a:ext cx="2905125" cy="465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Felhívás megjelenése: </a:t>
            </a:r>
            <a:endParaRPr lang="hu-HU" altLang="hu-HU" dirty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25" name="Téglalap 4"/>
          <p:cNvSpPr>
            <a:spLocks noChangeArrowheads="1"/>
          </p:cNvSpPr>
          <p:nvPr/>
        </p:nvSpPr>
        <p:spPr bwMode="auto">
          <a:xfrm>
            <a:off x="2484438" y="6381750"/>
            <a:ext cx="1398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2016. 02. 09.</a:t>
            </a:r>
            <a:endParaRPr lang="hu-H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Hatszög 8"/>
          <p:cNvSpPr/>
          <p:nvPr/>
        </p:nvSpPr>
        <p:spPr>
          <a:xfrm rot="5400000">
            <a:off x="6786563" y="1703388"/>
            <a:ext cx="1944687" cy="2700337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687763" y="2200275"/>
            <a:ext cx="26336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Max. támogatási összeg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027863" y="2435225"/>
            <a:ext cx="1187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Jogosultak</a:t>
            </a:r>
            <a:endParaRPr lang="hu-HU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408738" y="2803525"/>
            <a:ext cx="27717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1600">
                <a:solidFill>
                  <a:srgbClr val="215968"/>
                </a:solidFill>
                <a:latin typeface="Franklin Gothic Medium (Szövegt"/>
              </a:rPr>
              <a:t>Önkormányzatok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600">
                <a:solidFill>
                  <a:srgbClr val="215968"/>
                </a:solidFill>
                <a:latin typeface="Franklin Gothic Medium (Szövegt"/>
              </a:rPr>
              <a:t>non-profit szervezetek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600">
                <a:solidFill>
                  <a:srgbClr val="215968"/>
                </a:solidFill>
                <a:latin typeface="Franklin Gothic Medium (Szövegt"/>
              </a:rPr>
              <a:t>egyházi jogi személy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932363" y="4025900"/>
            <a:ext cx="3095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hu-HU" sz="1600" b="1" u="sng">
                <a:solidFill>
                  <a:srgbClr val="215968"/>
                </a:solidFill>
                <a:latin typeface="Franklin Gothic Medium (Szövegt"/>
              </a:rPr>
              <a:t>Támogatható tevékenységek: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648200" y="4348163"/>
            <a:ext cx="4535488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hu-HU" sz="1400">
                <a:solidFill>
                  <a:srgbClr val="215968"/>
                </a:solidFill>
                <a:latin typeface="Franklin Gothic Medium (Szövegt"/>
              </a:rPr>
              <a:t>I. Az állami vagy önkormányzati funkciót nem magában foglaló közösségi funkciókat ellátó létesítmények </a:t>
            </a:r>
            <a:r>
              <a:rPr lang="hu-HU" sz="1400" b="1">
                <a:solidFill>
                  <a:srgbClr val="215968"/>
                </a:solidFill>
                <a:latin typeface="Franklin Gothic Medium (Szövegt"/>
              </a:rPr>
              <a:t>energetikai korszerűsítése</a:t>
            </a:r>
            <a:r>
              <a:rPr lang="hu-HU" sz="1400">
                <a:solidFill>
                  <a:srgbClr val="215968"/>
                </a:solidFill>
                <a:latin typeface="Franklin Gothic Medium (Szövegt"/>
              </a:rPr>
              <a:t>, illetve a </a:t>
            </a:r>
            <a:r>
              <a:rPr lang="hu-HU" sz="1400" b="1">
                <a:solidFill>
                  <a:srgbClr val="215968"/>
                </a:solidFill>
                <a:latin typeface="Franklin Gothic Medium (Szövegt"/>
              </a:rPr>
              <a:t>megújuló energia hasznosítását célzó fejlesztése</a:t>
            </a:r>
            <a:endParaRPr lang="hu-HU" sz="1400">
              <a:solidFill>
                <a:srgbClr val="215968"/>
              </a:solidFill>
              <a:latin typeface="Franklin Gothic Medium (Szöveg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648200" y="5499100"/>
            <a:ext cx="4495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hu-HU" sz="1400">
                <a:solidFill>
                  <a:srgbClr val="215968"/>
                </a:solidFill>
                <a:latin typeface="Franklin Gothic Medium (Szövegt"/>
              </a:rPr>
              <a:t>II. </a:t>
            </a:r>
            <a:r>
              <a:rPr lang="hu-HU" sz="1400" b="1">
                <a:solidFill>
                  <a:srgbClr val="215968"/>
                </a:solidFill>
                <a:latin typeface="Franklin Gothic Medium (Szövegt"/>
              </a:rPr>
              <a:t>Településképet meghatározó épületek külső felújítása</a:t>
            </a:r>
            <a:r>
              <a:rPr lang="hu-HU" sz="1400">
                <a:solidFill>
                  <a:srgbClr val="215968"/>
                </a:solidFill>
                <a:latin typeface="Franklin Gothic Medium (Szövegt"/>
              </a:rPr>
              <a:t>: a fejlesztéssel érintett épület, épületek, épületrészek külső felújítása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648200" y="6218238"/>
            <a:ext cx="449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hu-HU" sz="1400">
                <a:solidFill>
                  <a:srgbClr val="215968"/>
                </a:solidFill>
                <a:latin typeface="Franklin Gothic Medium (Szövegt"/>
              </a:rPr>
              <a:t>III. </a:t>
            </a:r>
            <a:r>
              <a:rPr lang="hu-HU" sz="1400" b="1">
                <a:solidFill>
                  <a:srgbClr val="215968"/>
                </a:solidFill>
                <a:latin typeface="Franklin Gothic Medium (Szövegt"/>
              </a:rPr>
              <a:t>Többfunkciós közösségi tér/szolgáltató központ létrehozása, fejlesztése</a:t>
            </a:r>
            <a:endParaRPr lang="hu-HU" sz="1400">
              <a:solidFill>
                <a:srgbClr val="215968"/>
              </a:solidFill>
              <a:latin typeface="Franklin Gothic Medium (Szövegt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6038" y="2292350"/>
            <a:ext cx="29432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b="1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Támogatási kérelmek benyújtásának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b="1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első szakasza:</a:t>
            </a:r>
            <a:endParaRPr lang="hu-HU" altLang="hu-HU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latin typeface="+mj-lt"/>
            </a:endParaRPr>
          </a:p>
        </p:txBody>
      </p:sp>
      <p:sp>
        <p:nvSpPr>
          <p:cNvPr id="30735" name="Téglalap 18"/>
          <p:cNvSpPr>
            <a:spLocks noChangeArrowheads="1"/>
          </p:cNvSpPr>
          <p:nvPr/>
        </p:nvSpPr>
        <p:spPr bwMode="auto">
          <a:xfrm>
            <a:off x="106363" y="3265488"/>
            <a:ext cx="2836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000000"/>
                </a:solidFill>
                <a:latin typeface="Calibri" pitchFamily="34" charset="0"/>
              </a:rPr>
              <a:t>2016. 05. 02. – 2016. 07. 29.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511550" y="2454275"/>
            <a:ext cx="3152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I. Célterület: </a:t>
            </a:r>
            <a:r>
              <a:rPr lang="hu-HU" sz="1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max</a:t>
            </a:r>
            <a:r>
              <a:rPr lang="hu-H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50 millió Ft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II. Célterület: </a:t>
            </a:r>
            <a:r>
              <a:rPr lang="hu-HU" sz="1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max</a:t>
            </a:r>
            <a:r>
              <a:rPr lang="hu-H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50 millió Ft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III. Célterület: </a:t>
            </a:r>
            <a:r>
              <a:rPr lang="hu-HU" sz="1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max</a:t>
            </a:r>
            <a:r>
              <a:rPr lang="hu-H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30 millió Ft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850" y="1108075"/>
            <a:ext cx="1992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Támogatási keret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04850" y="1454150"/>
            <a:ext cx="1468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26,9 Mrd Ft </a:t>
            </a:r>
            <a:endParaRPr lang="hu-HU" altLang="hu-HU" sz="2000" b="1" u="sng" dirty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0" y="3913188"/>
            <a:ext cx="4211638" cy="1890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>
                <a:solidFill>
                  <a:schemeClr val="accent6">
                    <a:lumMod val="75000"/>
                  </a:schemeClr>
                </a:solidFill>
              </a:rPr>
              <a:t>Beadott kérelmek 2016. május 23-án: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</a:rPr>
              <a:t>1424 darab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>
                <a:solidFill>
                  <a:schemeClr val="accent6">
                    <a:lumMod val="75000"/>
                  </a:schemeClr>
                </a:solidFill>
              </a:rPr>
              <a:t>Az igényelt támogatási összeg: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</a:rPr>
              <a:t>48,</a:t>
            </a:r>
            <a:r>
              <a:rPr lang="hu-HU" b="1" dirty="0" err="1">
                <a:solidFill>
                  <a:schemeClr val="tx1"/>
                </a:solidFill>
              </a:rPr>
              <a:t>48</a:t>
            </a:r>
            <a:r>
              <a:rPr lang="hu-HU" b="1" dirty="0">
                <a:solidFill>
                  <a:schemeClr val="tx1"/>
                </a:solidFill>
              </a:rPr>
              <a:t> milliárd forint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2700338" y="1454150"/>
            <a:ext cx="5616575" cy="627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A pályázat felfüggesztésről megjelent IH közlemény: 2016. május 23. (+3 nap)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BA3DC9-5C12-4886-9A15-9F9773692C71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9036050" cy="7699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 sz="2200" b="1">
                <a:solidFill>
                  <a:srgbClr val="536F00"/>
                </a:solidFill>
                <a:latin typeface="Franklin Gothic Medium (Szövegt"/>
              </a:rPr>
              <a:t>Május-június hónapban további megjelentetni tervezett pályázatok</a:t>
            </a:r>
          </a:p>
          <a:p>
            <a:r>
              <a:rPr lang="hu-HU" sz="2200" b="1">
                <a:solidFill>
                  <a:srgbClr val="536F00"/>
                </a:solidFill>
                <a:latin typeface="Franklin Gothic Medium (Szövegt"/>
              </a:rPr>
              <a:t>Éves Fejlesztési Keret (1248/2016. (V. 18.) Korm. határozat)</a:t>
            </a:r>
            <a:endParaRPr lang="hu-HU" sz="2200" b="1">
              <a:solidFill>
                <a:srgbClr val="000000"/>
              </a:solidFill>
              <a:latin typeface="Franklin Gothic Medium (Szövegt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93663" y="1125538"/>
          <a:ext cx="8870950" cy="549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6031"/>
                <a:gridCol w="1594745"/>
              </a:tblGrid>
              <a:tr h="47152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neve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Pályázati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Mrd Ft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780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Tájékoztatási szolgáltatás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3968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Kisméretű terménytároló, </a:t>
                      </a:r>
                      <a:r>
                        <a:rPr lang="hu-HU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-szárító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és </a:t>
                      </a:r>
                      <a:r>
                        <a:rPr lang="hu-HU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-tisztító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építése, korszerűsítése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862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Borászat termékfejlesztésének és erőforrás hatékonyságának támogatása</a:t>
                      </a:r>
                      <a:endParaRPr lang="hu-HU" sz="1400" u="none" strike="noStrike" dirty="0" smtClean="0"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</a:tr>
              <a:tr h="4557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Termelői csoportok és szervezetek létrehozása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26,09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Élőhelyfejlesztési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célú nem termelő beruházások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5135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Vízvédelmi célú nem termelő beruházások: létesítmények kialakítása, fejlesztése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5593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Vízvédelmi célú nem termelő beruházások: vízvédelmi és vizes élőhely létrehozása, fejlesztése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388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Erdészeti genetikai erőforrások megőrzése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Agrár-erdészeti rendszerek létrehozása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531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Nem mezőgazdasági tevékenységek elindításának támogatása – mezőgazdasági tevékenységek diverzifikációja, mikro-vállalkozás indítása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4399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Nem mezőgazdasági tevékenységek beindítására és fejlesztésére irányuló beruházások támogatása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35,94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5CA04-82C8-4497-89A5-696B52FA067C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>
              <a:solidFill>
                <a:srgbClr val="898989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07950" y="1125538"/>
          <a:ext cx="8856663" cy="5616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717"/>
                <a:gridCol w="1592267"/>
              </a:tblGrid>
              <a:tr h="4404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neve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Pályázati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Mrd Ft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571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Külterületi helyi közutak fejlesztése, önkormányzati utak kezeléséhez, állapotjavításához, karbantartásához szükséges erő- és munkagépek beszerzése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23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Helyi termékértékesítést szolgáló piacok infrastrukturális fejlesztése, közétkeztetés fejlesztése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10,64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23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Tanyák háztartási léptékű villamos energia és vízellátás, valamint szennyvízkezelési fejlesztései </a:t>
                      </a:r>
                      <a:endParaRPr lang="hu-HU" sz="1400" u="none" strike="noStrike" dirty="0" smtClean="0"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10,23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</a:tr>
              <a:tr h="4833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Köz- és vagyonbiztonságot szolgáló fejlesztések, falu- és tanyagondnoki szolgálat fejlesztése jármű- és eszközbeszerzéssel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833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Agrárgazdasági képzések és felkészítő tréningek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120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Szaktanácsadók továbbképzése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855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Mezőgazdasági termelők EU-s és nemzeti minőségrendszerhez történő csatlakozásának támogatása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7,97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23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Éghajlatváltozáshoz kapcsolódó és időjárási kockázatok megelőzését szolgáló beruházások támogatása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6214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Az erdei ökoszisztémák ellenálló képességének és környezeti értékének növelését célzó beruházások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276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Kertészet korszerűsítése – kertészeti gépbeszerzés támogatása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0" y="0"/>
            <a:ext cx="9036050" cy="7699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 sz="2200" b="1">
                <a:solidFill>
                  <a:srgbClr val="536F00"/>
                </a:solidFill>
                <a:latin typeface="Franklin Gothic Medium (Szövegt"/>
              </a:rPr>
              <a:t>Május-június hónapban további megjelentetni tervezett pályázatok</a:t>
            </a:r>
          </a:p>
          <a:p>
            <a:r>
              <a:rPr lang="hu-HU" sz="2200" b="1">
                <a:solidFill>
                  <a:srgbClr val="536F00"/>
                </a:solidFill>
                <a:latin typeface="Franklin Gothic Medium (Szövegt"/>
              </a:rPr>
              <a:t>Éves Fejlesztési Keret (1248/2016. (V. 18.) Korm. határozat)</a:t>
            </a:r>
            <a:endParaRPr lang="hu-HU" sz="2200" b="1">
              <a:solidFill>
                <a:srgbClr val="000000"/>
              </a:solidFill>
              <a:latin typeface="Franklin Gothic Medium (Szöveg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 txBox="1">
            <a:spLocks/>
          </p:cNvSpPr>
          <p:nvPr/>
        </p:nvSpPr>
        <p:spPr bwMode="auto">
          <a:xfrm>
            <a:off x="1677988" y="765175"/>
            <a:ext cx="6911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sz="3000" b="1">
                <a:solidFill>
                  <a:srgbClr val="3E3D2D"/>
                </a:solidFill>
                <a:latin typeface="Franklin Gothic Medium" pitchFamily="34" charset="0"/>
              </a:rPr>
              <a:t>Köszönöm megtisztelő figyelmüket!</a:t>
            </a:r>
          </a:p>
        </p:txBody>
      </p:sp>
      <p:sp>
        <p:nvSpPr>
          <p:cNvPr id="33794" name="Subtitle 2"/>
          <p:cNvSpPr>
            <a:spLocks/>
          </p:cNvSpPr>
          <p:nvPr/>
        </p:nvSpPr>
        <p:spPr bwMode="auto">
          <a:xfrm>
            <a:off x="1979613" y="2420938"/>
            <a:ext cx="51847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altLang="hu-H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987824" y="1652825"/>
          <a:ext cx="599038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Szövegdoboz 8"/>
          <p:cNvSpPr txBox="1">
            <a:spLocks noChangeArrowheads="1"/>
          </p:cNvSpPr>
          <p:nvPr/>
        </p:nvSpPr>
        <p:spPr bwMode="auto">
          <a:xfrm>
            <a:off x="598488" y="1941513"/>
            <a:ext cx="4535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solidFill>
                  <a:srgbClr val="8F5201"/>
                </a:solidFill>
                <a:latin typeface="Calibri" pitchFamily="34" charset="0"/>
              </a:rPr>
              <a:t>Miniszterelnökség</a:t>
            </a:r>
          </a:p>
          <a:p>
            <a:pPr algn="ctr"/>
            <a:r>
              <a:rPr lang="hu-HU" sz="1600">
                <a:solidFill>
                  <a:srgbClr val="8F5201"/>
                </a:solidFill>
                <a:latin typeface="Calibri" pitchFamily="34" charset="0"/>
              </a:rPr>
              <a:t>Agrár-vidékfejlesztésért felelős Államtitkárság</a:t>
            </a:r>
          </a:p>
          <a:p>
            <a:pPr algn="ctr"/>
            <a:r>
              <a:rPr lang="hu-HU" sz="1600">
                <a:solidFill>
                  <a:srgbClr val="8F5201"/>
                </a:solidFill>
                <a:latin typeface="Calibri" pitchFamily="34" charset="0"/>
              </a:rPr>
              <a:t>6000 Kecskemét, Ipoly u. 1.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2932113"/>
            <a:ext cx="4230688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179388" y="3861048"/>
            <a:ext cx="4824214" cy="2508812"/>
            <a:chOff x="179586" y="3416972"/>
            <a:chExt cx="4824214" cy="2508812"/>
          </a:xfrm>
          <a:scene3d>
            <a:camera prst="isometricOffAxis1Right"/>
            <a:lightRig rig="threePt" dir="t"/>
          </a:scene3d>
        </p:grpSpPr>
        <p:cxnSp>
          <p:nvCxnSpPr>
            <p:cNvPr id="22" name="Egyenes összekötő nyíllal 21"/>
            <p:cNvCxnSpPr/>
            <p:nvPr/>
          </p:nvCxnSpPr>
          <p:spPr>
            <a:xfrm>
              <a:off x="1768475" y="4314825"/>
              <a:ext cx="7493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>
              <a:spLocks noChangeArrowheads="1"/>
            </p:cNvSpPr>
            <p:nvPr/>
          </p:nvSpPr>
          <p:spPr bwMode="auto">
            <a:xfrm>
              <a:off x="2601913" y="4030663"/>
              <a:ext cx="2401887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 smtClean="0">
                  <a:solidFill>
                    <a:srgbClr val="6F9400">
                      <a:lumMod val="75000"/>
                    </a:srgbClr>
                  </a:solidFill>
                  <a:latin typeface="Franklin Gothic Medium"/>
                  <a:ea typeface="Verdana" pitchFamily="34" charset="0"/>
                  <a:cs typeface="Verdana" pitchFamily="34" charset="0"/>
                </a:rPr>
                <a:t>956,856 Mrd HUF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 smtClean="0">
                  <a:solidFill>
                    <a:srgbClr val="6F9400">
                      <a:lumMod val="75000"/>
                    </a:srgbClr>
                  </a:solidFill>
                  <a:latin typeface="Franklin Gothic Medium"/>
                  <a:ea typeface="Verdana" pitchFamily="34" charset="0"/>
                  <a:cs typeface="Verdana" pitchFamily="34" charset="0"/>
                </a:rPr>
                <a:t>   EU forrás 2014</a:t>
              </a:r>
            </a:p>
          </p:txBody>
        </p:sp>
        <p:sp>
          <p:nvSpPr>
            <p:cNvPr id="44" name="Henger 43"/>
            <p:cNvSpPr/>
            <p:nvPr/>
          </p:nvSpPr>
          <p:spPr>
            <a:xfrm>
              <a:off x="179586" y="3416972"/>
              <a:ext cx="1490464" cy="2508812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ln w="12700">
                    <a:solidFill>
                      <a:srgbClr val="3E3D2D">
                        <a:satMod val="155000"/>
                      </a:srgbClr>
                    </a:solidFill>
                    <a:prstDash val="solid"/>
                  </a:ln>
                  <a:solidFill>
                    <a:srgbClr val="DFF7A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Times New Roman" pitchFamily="18" charset="0"/>
                </a:rPr>
                <a:t>EMVA ALAP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179512" y="3182488"/>
            <a:ext cx="4786188" cy="894584"/>
            <a:chOff x="179512" y="2965594"/>
            <a:chExt cx="4786188" cy="894584"/>
          </a:xfrm>
          <a:scene3d>
            <a:camera prst="isometricOffAxis1Right"/>
            <a:lightRig rig="threePt" dir="t"/>
          </a:scene3d>
        </p:grpSpPr>
        <p:cxnSp>
          <p:nvCxnSpPr>
            <p:cNvPr id="33" name="Egyenes összekötő nyíllal 32"/>
            <p:cNvCxnSpPr/>
            <p:nvPr/>
          </p:nvCxnSpPr>
          <p:spPr>
            <a:xfrm>
              <a:off x="1739900" y="3505200"/>
              <a:ext cx="8620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36"/>
            <p:cNvSpPr txBox="1"/>
            <p:nvPr/>
          </p:nvSpPr>
          <p:spPr>
            <a:xfrm>
              <a:off x="2517775" y="3213100"/>
              <a:ext cx="244792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dirty="0">
                  <a:solidFill>
                    <a:srgbClr val="6F9400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hu-HU" b="1" dirty="0">
                  <a:solidFill>
                    <a:srgbClr val="6F9400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106,993 Mrd HUF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rgbClr val="6F9400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     </a:t>
              </a:r>
              <a:r>
                <a:rPr lang="hu-HU" b="1" dirty="0" err="1">
                  <a:solidFill>
                    <a:srgbClr val="6F9400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degresszió</a:t>
              </a:r>
              <a:endParaRPr lang="hu-HU" b="1" dirty="0">
                <a:solidFill>
                  <a:srgbClr val="6F9400">
                    <a:lumMod val="50000"/>
                  </a:srgbClr>
                </a:solidFill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Henger 44"/>
            <p:cNvSpPr/>
            <p:nvPr/>
          </p:nvSpPr>
          <p:spPr>
            <a:xfrm>
              <a:off x="179512" y="2965594"/>
              <a:ext cx="1490464" cy="894584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ln w="12700">
                    <a:solidFill>
                      <a:srgbClr val="3E3D2D">
                        <a:satMod val="155000"/>
                      </a:srgbClr>
                    </a:solidFill>
                    <a:prstDash val="solid"/>
                  </a:ln>
                  <a:solidFill>
                    <a:srgbClr val="DFF7A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Times New Roman" pitchFamily="18" charset="0"/>
                </a:rPr>
                <a:t>DEGRESSZIÓ</a:t>
              </a: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179512" y="2068832"/>
            <a:ext cx="4824288" cy="1216152"/>
            <a:chOff x="179512" y="1967255"/>
            <a:chExt cx="4824288" cy="1216152"/>
          </a:xfrm>
          <a:scene3d>
            <a:camera prst="isometricOffAxis1Right"/>
            <a:lightRig rig="threePt" dir="t"/>
          </a:scene3d>
        </p:grpSpPr>
        <p:cxnSp>
          <p:nvCxnSpPr>
            <p:cNvPr id="40" name="Egyenes összekötő nyíllal 39"/>
            <p:cNvCxnSpPr/>
            <p:nvPr/>
          </p:nvCxnSpPr>
          <p:spPr>
            <a:xfrm>
              <a:off x="1765300" y="2574925"/>
              <a:ext cx="7921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/>
            <p:cNvSpPr txBox="1"/>
            <p:nvPr/>
          </p:nvSpPr>
          <p:spPr>
            <a:xfrm>
              <a:off x="2652713" y="2406650"/>
              <a:ext cx="235108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dirty="0">
                  <a:solidFill>
                    <a:srgbClr val="3E3D2D">
                      <a:lumMod val="50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230,505 Mrd HUF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    hazai </a:t>
              </a:r>
              <a:r>
                <a:rPr lang="hu-HU" b="1" dirty="0" err="1">
                  <a:solidFill>
                    <a:srgbClr val="FEA022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társfin</a:t>
              </a: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latin typeface="+mn-lt"/>
                  <a:ea typeface="Verdana" pitchFamily="34" charset="0"/>
                  <a:cs typeface="Verdana" pitchFamily="34" charset="0"/>
                </a:rPr>
                <a:t>.</a:t>
              </a:r>
            </a:p>
          </p:txBody>
        </p:sp>
        <p:sp>
          <p:nvSpPr>
            <p:cNvPr id="46" name="Henger 45"/>
            <p:cNvSpPr/>
            <p:nvPr/>
          </p:nvSpPr>
          <p:spPr>
            <a:xfrm>
              <a:off x="179512" y="1967255"/>
              <a:ext cx="1490464" cy="1216152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ln w="12700">
                    <a:solidFill>
                      <a:srgbClr val="3E3D2D">
                        <a:satMod val="155000"/>
                      </a:srgbClr>
                    </a:solidFill>
                    <a:prstDash val="solid"/>
                  </a:ln>
                  <a:solidFill>
                    <a:srgbClr val="DFF7A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Times New Roman" pitchFamily="18" charset="0"/>
                </a:rPr>
                <a:t>HAZAI TÁRSFIN.</a:t>
              </a:r>
              <a:endParaRPr lang="hu-HU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88" name="Csoportba foglalás 7"/>
          <p:cNvGrpSpPr>
            <a:grpSpLocks/>
          </p:cNvGrpSpPr>
          <p:nvPr/>
        </p:nvGrpSpPr>
        <p:grpSpPr bwMode="auto">
          <a:xfrm>
            <a:off x="4686300" y="3470275"/>
            <a:ext cx="2468563" cy="1312863"/>
            <a:chOff x="4672013" y="3057525"/>
            <a:chExt cx="2719389" cy="1652588"/>
          </a:xfrm>
        </p:grpSpPr>
        <p:sp>
          <p:nvSpPr>
            <p:cNvPr id="51" name="Jobb oldali kapcsos zárójel 50"/>
            <p:cNvSpPr/>
            <p:nvPr/>
          </p:nvSpPr>
          <p:spPr>
            <a:xfrm>
              <a:off x="4672013" y="3057525"/>
              <a:ext cx="232591" cy="165258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6394" name="Szövegdoboz 51"/>
            <p:cNvSpPr txBox="1">
              <a:spLocks noChangeArrowheads="1"/>
            </p:cNvSpPr>
            <p:nvPr/>
          </p:nvSpPr>
          <p:spPr bwMode="auto">
            <a:xfrm>
              <a:off x="4935539" y="3598863"/>
              <a:ext cx="2455863" cy="81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b="1">
                  <a:solidFill>
                    <a:srgbClr val="0D0D0D"/>
                  </a:solidFill>
                  <a:latin typeface="Calibri" pitchFamily="34" charset="0"/>
                </a:rPr>
                <a:t>1063,849 Mrd HUF</a:t>
              </a:r>
            </a:p>
            <a:p>
              <a:r>
                <a:rPr lang="hu-HU" b="1">
                  <a:solidFill>
                    <a:srgbClr val="0D0D0D"/>
                  </a:solidFill>
                  <a:latin typeface="Calibri" pitchFamily="34" charset="0"/>
                </a:rPr>
                <a:t>  teljes EU forrás</a:t>
              </a:r>
            </a:p>
          </p:txBody>
        </p:sp>
      </p:grpSp>
      <p:grpSp>
        <p:nvGrpSpPr>
          <p:cNvPr id="16389" name="Csoportba foglalás 10"/>
          <p:cNvGrpSpPr>
            <a:grpSpLocks/>
          </p:cNvGrpSpPr>
          <p:nvPr/>
        </p:nvGrpSpPr>
        <p:grpSpPr bwMode="auto">
          <a:xfrm>
            <a:off x="6051550" y="2211388"/>
            <a:ext cx="2687638" cy="1511300"/>
            <a:chOff x="6018213" y="1922463"/>
            <a:chExt cx="2688079" cy="2085975"/>
          </a:xfrm>
        </p:grpSpPr>
        <p:sp>
          <p:nvSpPr>
            <p:cNvPr id="70" name="Jobb oldali kapcsos zárójel 69"/>
            <p:cNvSpPr/>
            <p:nvPr/>
          </p:nvSpPr>
          <p:spPr>
            <a:xfrm>
              <a:off x="6018213" y="1922463"/>
              <a:ext cx="252454" cy="20859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>
                <a:solidFill>
                  <a:prstClr val="black"/>
                </a:solidFill>
              </a:endParaRPr>
            </a:p>
          </p:txBody>
        </p:sp>
        <p:sp>
          <p:nvSpPr>
            <p:cNvPr id="16392" name="Szövegdoboz 70"/>
            <p:cNvSpPr txBox="1">
              <a:spLocks noChangeArrowheads="1"/>
            </p:cNvSpPr>
            <p:nvPr/>
          </p:nvSpPr>
          <p:spPr bwMode="auto">
            <a:xfrm>
              <a:off x="6270625" y="2513806"/>
              <a:ext cx="2435667" cy="136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b="1">
                  <a:solidFill>
                    <a:srgbClr val="D77C01"/>
                  </a:solidFill>
                  <a:latin typeface="Franklin Gothic Medium" pitchFamily="34" charset="0"/>
                  <a:cs typeface="Arial" charset="0"/>
                </a:rPr>
                <a:t>TELJES VP FORRÁS</a:t>
              </a:r>
            </a:p>
            <a:p>
              <a:endParaRPr lang="hu-HU" b="1">
                <a:solidFill>
                  <a:srgbClr val="D77C01"/>
                </a:solidFill>
                <a:latin typeface="Franklin Gothic Medium" pitchFamily="34" charset="0"/>
                <a:cs typeface="Arial" charset="0"/>
              </a:endParaRPr>
            </a:p>
            <a:p>
              <a:r>
                <a:rPr lang="hu-HU" sz="2000" b="1">
                  <a:solidFill>
                    <a:srgbClr val="D77C01"/>
                  </a:solidFill>
                  <a:latin typeface="Franklin Gothic Medium" pitchFamily="34" charset="0"/>
                  <a:cs typeface="Arial" charset="0"/>
                </a:rPr>
                <a:t>1 294, 354 Mrd HUF</a:t>
              </a:r>
            </a:p>
          </p:txBody>
        </p:sp>
      </p:grpSp>
      <p:sp>
        <p:nvSpPr>
          <p:cNvPr id="25" name="Téglalap 24"/>
          <p:cNvSpPr/>
          <p:nvPr/>
        </p:nvSpPr>
        <p:spPr>
          <a:xfrm>
            <a:off x="1670050" y="1087438"/>
            <a:ext cx="7473950" cy="4778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2500" b="1">
                <a:solidFill>
                  <a:srgbClr val="536F00"/>
                </a:solidFill>
                <a:latin typeface="Franklin Gothic Medium (Szövegt"/>
              </a:rPr>
              <a:t>A Vidékfejlesztési Program forrásszerkezete</a:t>
            </a:r>
            <a:endParaRPr lang="hu-HU" sz="2500" b="1">
              <a:solidFill>
                <a:srgbClr val="000000"/>
              </a:solidFill>
              <a:latin typeface="Franklin Gothic Medium (Szövegt"/>
            </a:endParaRPr>
          </a:p>
        </p:txBody>
      </p:sp>
    </p:spTree>
    <p:custDataLst>
      <p:tags r:id="rId1"/>
    </p:custDataLst>
  </p:cSld>
  <p:clrMapOvr>
    <a:masterClrMapping/>
  </p:clrMapOvr>
  <p:transition advTm="36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3C075-E503-419C-A1AC-EEDBFACCCFB9}" type="slidenum">
              <a:rPr lang="hu-H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</a:t>
            </a:fld>
            <a:endParaRPr lang="hu-H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4925" y="763588"/>
          <a:ext cx="9073008" cy="597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648072"/>
                <a:gridCol w="3096344"/>
                <a:gridCol w="1368152"/>
              </a:tblGrid>
              <a:tr h="5554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neve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Pályázati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Mrd Ft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Kedvezményezettek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Meghirdetés időpontja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Agrár–környezetgazdálkodási kifizetés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158,62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aktív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október 7.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55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Ökológiai gazdálkodásra történő áttérés, ökológiai gazdálkodás fenntartása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51,48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aktív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október 7.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660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LEADER - Helyi fejlesztési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stratégiák elkészítésének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támogatása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0,96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előzetesen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elismert LEADER Helyi Akciócsoportok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2015.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november 10.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97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Trágyatároló építése és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5,66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termelők 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november 20.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37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Mezőgazdasági termékek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értéknövelése és erőforrás-hatékonyság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elősegítése a feldolgozásban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151,00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vállalkozások, </a:t>
                      </a:r>
                      <a:r>
                        <a:rPr lang="hu-HU" sz="1120" u="none" strike="noStrike" dirty="0" err="1">
                          <a:effectLst/>
                          <a:latin typeface="+mj-lt"/>
                        </a:rPr>
                        <a:t>élip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 mikro és kis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december 28.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97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Védett őshonos és veszélyeztetett mezőgazdasági állatfajták genetikai állományának </a:t>
                      </a:r>
                      <a:r>
                        <a:rPr lang="hu-HU" sz="1120" u="none" strike="noStrike" dirty="0" err="1">
                          <a:effectLst/>
                          <a:latin typeface="+mj-lt"/>
                        </a:rPr>
                        <a:t>in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 situ megőrzése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14,00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állattartók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december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29.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90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Ritka és veszélyeztetett növényfajták növényi genetikai erőforrásainak és mikroorganizmusok ex situ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védelme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3,78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aktív mezőgazdasági termelő; génmegőrző tevékenységet végző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szervezet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december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29.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55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Az erdőgazdálkodási potenciálban okozott erdőkárok helyreállítása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6,78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erdőgazdálkodók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2016. január 28.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927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Mezőgazdasági kisüzemek fejlesztése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mg-i vállalkozások 3.000-6.000 STÉ között, mezőgazdasági kisüzemmel rendelkező mezőgazdasági termelő.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2016. február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758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korszerűsítése- üveg- és fóliaházak létesítése, energiahatékonyságának növelése geotermikus energia felhasználásának lehetőségével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22,50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 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(80% korlát)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(mezőgazdasági termelő,mezőgazdasági termelők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 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február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968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 - ültetvénytelepítés támogatására öntözés kialakításának lehetőségével című felhívás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19,00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(80% korlát)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(mezőgazdasági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termelő,mezőgazdasági termelők egy csoportja,fiatal 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február 1.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968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 – gyógy- és fűszernövény termesztés fejlesztése című felhívás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>
                          <a:effectLst/>
                          <a:latin typeface="+mj-lt"/>
                        </a:rPr>
                        <a:t>3,00</a:t>
                      </a:r>
                      <a:endParaRPr lang="hu-HU" sz="112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(mezőgazdasági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termelők 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 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február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83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 – gombaházak - hűtőházak létrehozására, meglévő gombaházak - hűtőházak korszerűsítését támogató felhívás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22,00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(80% korlát)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(mezőgazdasági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termelők 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 február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2700338" y="0"/>
            <a:ext cx="3671887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376092"/>
                </a:solidFill>
                <a:latin typeface="Franklin Gothic Medium (Szövegt"/>
              </a:rPr>
              <a:t>Megjelent pályázatok (28 db)</a:t>
            </a:r>
          </a:p>
          <a:p>
            <a:pPr algn="ctr"/>
            <a:r>
              <a:rPr lang="hu-HU" sz="2000" b="1">
                <a:solidFill>
                  <a:srgbClr val="376092"/>
                </a:solidFill>
                <a:latin typeface="Franklin Gothic Medium (Szövegt"/>
              </a:rPr>
              <a:t>Összérték: 797,79 Mrd Ft</a:t>
            </a:r>
            <a:endParaRPr lang="hu-HU" sz="2000" b="1">
              <a:solidFill>
                <a:srgbClr val="000000"/>
              </a:solidFill>
              <a:latin typeface="Franklin Gothic Medium (Szöveg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78DCE0-4FA0-43F7-AAA1-13ABE3902E4D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00338" y="-26988"/>
            <a:ext cx="3671887" cy="7080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376092"/>
                </a:solidFill>
                <a:latin typeface="Franklin Gothic Medium (Szövegt"/>
              </a:rPr>
              <a:t>Megjelent pályázatok (27 db)</a:t>
            </a:r>
          </a:p>
          <a:p>
            <a:pPr algn="ctr"/>
            <a:r>
              <a:rPr lang="hu-HU" sz="2000" b="1">
                <a:solidFill>
                  <a:srgbClr val="376092"/>
                </a:solidFill>
                <a:latin typeface="Franklin Gothic Medium (Szövegt"/>
              </a:rPr>
              <a:t>Összérték: 768,71 Mrd Ft</a:t>
            </a:r>
            <a:endParaRPr lang="hu-HU" sz="2000" b="1">
              <a:solidFill>
                <a:srgbClr val="000000"/>
              </a:solidFill>
              <a:latin typeface="Franklin Gothic Medium (Szövegt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4925" y="765175"/>
          <a:ext cx="9109075" cy="5995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7472"/>
                <a:gridCol w="576783"/>
                <a:gridCol w="3268588"/>
                <a:gridCol w="1225660"/>
              </a:tblGrid>
              <a:tr h="56053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neve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Pályázati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Mrd Ft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Kedvezményezettek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Meghirdetés időpontja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369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Településképet meghatározó épületek külső rekonstrukciója, többfunkciós közösségi tér létrehozása, fejlesztése, energetikai korszerűsítés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26,90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önkormányzatok, non-profit, egyházi jogi személy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2016.</a:t>
                      </a:r>
                      <a:r>
                        <a:rPr lang="hu-HU" sz="1120" u="none" strike="noStrike" baseline="0" dirty="0" smtClean="0">
                          <a:effectLst/>
                          <a:latin typeface="Franklin Gothic Medium" pitchFamily="34" charset="0"/>
                        </a:rPr>
                        <a:t> február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63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Egyedi szennyvízkezelés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12,00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önkormányzatok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2016. február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8518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Kompenzációs kifizetések természeti hátránnyal érintett területeken</a:t>
                      </a: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23,62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aktív mezőgazdasági termelő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519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Mezőgazdasági biztosítás díjához nyújtott támogatás</a:t>
                      </a: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23,70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aktív mezőgazdasági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termelők, vagy mezőgazdasági termelők egy csoportja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 9.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err="1" smtClean="0">
                          <a:effectLst/>
                          <a:latin typeface="Franklin Gothic Medium" pitchFamily="34" charset="0"/>
                        </a:rPr>
                        <a:t>Natura</a:t>
                      </a:r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 2000 mezőgazdasági területeknek nyújtott kompenzációs</a:t>
                      </a:r>
                      <a:r>
                        <a:rPr lang="hu-HU" sz="1120" u="none" strike="noStrike" baseline="0" dirty="0" smtClean="0">
                          <a:effectLst/>
                          <a:latin typeface="Franklin Gothic Medium" pitchFamily="34" charset="0"/>
                        </a:rPr>
                        <a:t> kifizetések</a:t>
                      </a:r>
                      <a:endParaRPr lang="hu-HU" sz="1120" u="none" strike="noStrike" dirty="0"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25,85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aktív mezőgazdasági termelő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8518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Natura</a:t>
                      </a: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2000 erdőterületeknek nyújtott kompenzációs kifizetések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25,50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magánjogi erdőgazdálkodók, vagy csoportjaik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Erdei termelési potenciál mobilizálását szolgáló tevékenységek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2,7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magánjogi vagy önkormányzati erdőgazdálkodók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16.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369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Állattartó telepek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5,95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állattartó mg-i vállalkozások  (80%-os korlát) (mezőgazdasági termelő, mezőgazdasági termelők egy csoportja, fiatal mezőgazdasági termelő)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55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Szarvasmarhatartó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19,86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szarvasmarha tartó  mg-i vállalkozások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Baromfitartó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19,86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baromfitartó mg-i vállalkozások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Sertéstartó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19,86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sertéstartó mg-i vállalkozások 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Juh- és kecsketartó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3,97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juh,kecsketartó mg-i vállalkozások 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 tejágazat szerkezetátalakítását kísérő állatjóléti támogatás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36,53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tejtermelő mg-i vállalkozások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30.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Mezőgazdasági vízgazdálkodási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ágazat fejlesztése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49,5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Mezőgazdaságit termelők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és csoportjaik, fiatal gazdálkodók</a:t>
                      </a:r>
                      <a:endParaRPr lang="hu-HU" sz="1120" b="0" i="0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május 11.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Erdőtelepítés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támogatása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50,00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jogszerű földhasználók 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május 20.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700338" y="0"/>
            <a:ext cx="3671887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376092"/>
                </a:solidFill>
                <a:latin typeface="Franklin Gothic Medium (Szövegt"/>
              </a:rPr>
              <a:t>Megjelent pályázatok (28 db)</a:t>
            </a:r>
          </a:p>
          <a:p>
            <a:pPr algn="ctr"/>
            <a:r>
              <a:rPr lang="hu-HU" sz="2000" b="1">
                <a:solidFill>
                  <a:srgbClr val="376092"/>
                </a:solidFill>
                <a:latin typeface="Franklin Gothic Medium (Szövegt"/>
              </a:rPr>
              <a:t>Összérték: 797,79 Mrd Ft</a:t>
            </a:r>
            <a:endParaRPr lang="hu-HU" sz="2000" b="1">
              <a:solidFill>
                <a:srgbClr val="000000"/>
              </a:solidFill>
              <a:latin typeface="Franklin Gothic Medium (Szöveg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13338" cy="6921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altLang="hu-HU" sz="2400" b="1" smtClean="0">
                <a:solidFill>
                  <a:srgbClr val="FFFFFF"/>
                </a:solidFill>
                <a:cs typeface="Times New Roman" pitchFamily="18" charset="0"/>
              </a:rPr>
              <a:t>      LEADER </a:t>
            </a:r>
            <a:r>
              <a:rPr lang="hu-HU" altLang="hu-HU" sz="2400" b="1" smtClean="0">
                <a:solidFill>
                  <a:srgbClr val="FFFFFF"/>
                </a:solidFill>
                <a:latin typeface="Franklin Gothic Medium (Szövegt"/>
                <a:cs typeface="Times New Roman" pitchFamily="18" charset="0"/>
              </a:rPr>
              <a:t>alapelvek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40163" y="2962275"/>
            <a:ext cx="1619250" cy="900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2000" b="1" dirty="0">
                <a:cs typeface="Times New Roman" pitchFamily="18" charset="0"/>
              </a:rPr>
              <a:t>LEADER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4500" y="5386388"/>
            <a:ext cx="5184775" cy="10826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>
                <a:latin typeface="Franklin Gothic Medium (Szövegt"/>
                <a:cs typeface="Times New Roman" pitchFamily="18" charset="0"/>
              </a:rPr>
              <a:t>Alulról felfelé építkezés</a:t>
            </a:r>
          </a:p>
          <a:p>
            <a:pPr algn="just"/>
            <a:r>
              <a:rPr lang="hu-HU" altLang="hu-HU" sz="1600">
                <a:latin typeface="Franklin Gothic Medium (Szövegt"/>
                <a:cs typeface="Times New Roman" pitchFamily="18" charset="0"/>
              </a:rPr>
              <a:t>A helyi akciócsoportok helyi fejlesztési stratégiák kidolgozására és megvalósítására vonatkozó döntéshozatali hatáskörével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084888" y="2420938"/>
            <a:ext cx="2663825" cy="17986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>
                <a:latin typeface="Franklin Gothic Medium (Szövegt"/>
                <a:cs typeface="Times New Roman" pitchFamily="18" charset="0"/>
              </a:rPr>
              <a:t>Területalapú megközelítés</a:t>
            </a:r>
          </a:p>
          <a:p>
            <a:pPr algn="ctr"/>
            <a:r>
              <a:rPr lang="hu-HU" altLang="hu-HU" sz="1600">
                <a:latin typeface="Franklin Gothic Medium (Szövegt"/>
                <a:cs typeface="Times New Roman" pitchFamily="18" charset="0"/>
              </a:rPr>
              <a:t>Jól azonosított, szubregionális vidéki területekre irányuló</a:t>
            </a:r>
          </a:p>
          <a:p>
            <a:pPr algn="ctr"/>
            <a:r>
              <a:rPr lang="hu-HU" altLang="hu-HU" sz="1600">
                <a:latin typeface="Franklin Gothic Medium (Szövegt"/>
                <a:cs typeface="Times New Roman" pitchFamily="18" charset="0"/>
              </a:rPr>
              <a:t>területalapú, helyi fejlesztési stratégiák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084888" y="4437063"/>
            <a:ext cx="2663825" cy="13668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>
                <a:latin typeface="Franklin Gothic Medium (Szövegt"/>
                <a:cs typeface="Times New Roman" pitchFamily="18" charset="0"/>
              </a:rPr>
              <a:t>Partnerség</a:t>
            </a:r>
          </a:p>
          <a:p>
            <a:pPr algn="ctr"/>
            <a:r>
              <a:rPr lang="hu-HU" altLang="hu-HU" sz="1600">
                <a:latin typeface="Franklin Gothic Medium (Szövegt"/>
                <a:cs typeface="Times New Roman" pitchFamily="18" charset="0"/>
              </a:rPr>
              <a:t>Helyi köz-és magánszférabeli partnerségek, vagyis helyi akciócsoportok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635375" y="981075"/>
            <a:ext cx="5111750" cy="1223963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>
                <a:latin typeface="Franklin Gothic Medium (Szövegt"/>
                <a:cs typeface="Times New Roman" pitchFamily="18" charset="0"/>
              </a:rPr>
              <a:t>Integrált megközelítés</a:t>
            </a:r>
          </a:p>
          <a:p>
            <a:pPr algn="just"/>
            <a:r>
              <a:rPr lang="hu-HU" altLang="hu-HU" sz="1600">
                <a:latin typeface="Franklin Gothic Medium (Szövegt"/>
                <a:cs typeface="Times New Roman" pitchFamily="18" charset="0"/>
              </a:rPr>
              <a:t>A stratégia több szektorra kiterjedő tervezése és végrehajtása, a helyi gazdaság különböző ágazatainak szereplői és projektjei közötti kölcsönhatáson alapulva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46088" y="2008188"/>
            <a:ext cx="2232025" cy="936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b="1">
                <a:latin typeface="Franklin Gothic Medium (Szövegt"/>
                <a:cs typeface="Times New Roman" pitchFamily="18" charset="0"/>
              </a:rPr>
              <a:t>Hálózatépítés</a:t>
            </a:r>
          </a:p>
          <a:p>
            <a:pPr algn="ctr"/>
            <a:r>
              <a:rPr lang="hu-HU" altLang="hu-HU" sz="1600">
                <a:latin typeface="Franklin Gothic Medium (Szövegt"/>
                <a:cs typeface="Times New Roman" pitchFamily="18" charset="0"/>
              </a:rPr>
              <a:t>A helyi akciócsoportok közötti hálózatok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46088" y="3068638"/>
            <a:ext cx="2232025" cy="1203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b="1">
                <a:latin typeface="Franklin Gothic Medium (Szövegt"/>
                <a:cs typeface="Times New Roman" pitchFamily="18" charset="0"/>
              </a:rPr>
              <a:t>Innovativitás</a:t>
            </a:r>
          </a:p>
          <a:p>
            <a:pPr algn="ctr"/>
            <a:r>
              <a:rPr lang="hu-HU" altLang="hu-HU" sz="1600">
                <a:latin typeface="Franklin Gothic Medium (Szövegt"/>
                <a:cs typeface="Times New Roman" pitchFamily="18" charset="0"/>
              </a:rPr>
              <a:t>Innovatív megközelítések végrehajtása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446088" y="4395788"/>
            <a:ext cx="2232025" cy="8651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>
                <a:latin typeface="Franklin Gothic Medium (Szövegt"/>
                <a:cs typeface="Times New Roman" pitchFamily="18" charset="0"/>
              </a:rPr>
              <a:t>Együttműködésre irányuló projektek</a:t>
            </a:r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V="1">
            <a:off x="2740025" y="3517900"/>
            <a:ext cx="89535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7" name="Line 16"/>
          <p:cNvSpPr>
            <a:spLocks noChangeShapeType="1"/>
          </p:cNvSpPr>
          <p:nvPr/>
        </p:nvSpPr>
        <p:spPr bwMode="auto">
          <a:xfrm>
            <a:off x="4932363" y="2251075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 flipH="1" flipV="1">
            <a:off x="4572000" y="4079875"/>
            <a:ext cx="0" cy="1220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 flipH="1" flipV="1">
            <a:off x="5472113" y="4079875"/>
            <a:ext cx="517525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0" name="Line 19"/>
          <p:cNvSpPr>
            <a:spLocks noChangeShapeType="1"/>
          </p:cNvSpPr>
          <p:nvPr/>
        </p:nvSpPr>
        <p:spPr bwMode="auto">
          <a:xfrm flipH="1">
            <a:off x="5567363" y="2566988"/>
            <a:ext cx="455612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>
            <a:off x="2678113" y="2420938"/>
            <a:ext cx="96837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 flipV="1">
            <a:off x="2703513" y="4113213"/>
            <a:ext cx="968375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2206625" y="2205038"/>
            <a:ext cx="5075238" cy="892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</a:rPr>
              <a:t>A Vidékfejlesztési Program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</a:rPr>
              <a:t>LEADER intézkedésének felépítése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36988" y="3386138"/>
            <a:ext cx="1814512" cy="430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200" b="1">
                <a:solidFill>
                  <a:srgbClr val="000000"/>
                </a:solidFill>
                <a:latin typeface="Franklin Gothic Medium (Szövegt"/>
              </a:rPr>
              <a:t>19. LEADER</a:t>
            </a:r>
          </a:p>
        </p:txBody>
      </p:sp>
      <p:sp>
        <p:nvSpPr>
          <p:cNvPr id="5" name="Ellipszis 4"/>
          <p:cNvSpPr/>
          <p:nvPr/>
        </p:nvSpPr>
        <p:spPr>
          <a:xfrm>
            <a:off x="676275" y="4059238"/>
            <a:ext cx="1768475" cy="15017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886075" y="4019550"/>
            <a:ext cx="1628775" cy="15414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133975" y="4059238"/>
            <a:ext cx="1565275" cy="15414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100888" y="4032250"/>
            <a:ext cx="1584325" cy="15414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487" name="Szövegdoboz 9"/>
          <p:cNvSpPr txBox="1">
            <a:spLocks noChangeArrowheads="1"/>
          </p:cNvSpPr>
          <p:nvPr/>
        </p:nvSpPr>
        <p:spPr bwMode="auto">
          <a:xfrm>
            <a:off x="858838" y="4229100"/>
            <a:ext cx="1403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19.1 </a:t>
            </a:r>
          </a:p>
          <a:p>
            <a:pPr algn="ctr"/>
            <a:r>
              <a:rPr lang="hu-HU">
                <a:latin typeface="Franklin Gothic Medium (Szövegt"/>
              </a:rPr>
              <a:t>Előkészítés</a:t>
            </a:r>
          </a:p>
          <a:p>
            <a:pPr algn="ctr"/>
            <a:r>
              <a:rPr lang="hu-HU">
                <a:latin typeface="Franklin Gothic Medium (Szövegt"/>
              </a:rPr>
              <a:t>(HFS)</a:t>
            </a:r>
          </a:p>
          <a:p>
            <a:pPr algn="ctr"/>
            <a:r>
              <a:rPr lang="hu-HU" b="1">
                <a:latin typeface="Franklin Gothic Medium (Szövegt"/>
              </a:rPr>
              <a:t>0,96 Mrd Ft</a:t>
            </a:r>
          </a:p>
        </p:txBody>
      </p:sp>
      <p:sp>
        <p:nvSpPr>
          <p:cNvPr id="20488" name="Szövegdoboz 10"/>
          <p:cNvSpPr txBox="1">
            <a:spLocks noChangeArrowheads="1"/>
          </p:cNvSpPr>
          <p:nvPr/>
        </p:nvSpPr>
        <p:spPr bwMode="auto">
          <a:xfrm>
            <a:off x="2935288" y="4194175"/>
            <a:ext cx="153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19.2</a:t>
            </a:r>
          </a:p>
          <a:p>
            <a:pPr algn="ctr"/>
            <a:r>
              <a:rPr lang="hu-HU">
                <a:latin typeface="Franklin Gothic Medium (Szövegt"/>
              </a:rPr>
              <a:t>Fejlesztési </a:t>
            </a:r>
          </a:p>
          <a:p>
            <a:pPr algn="ctr"/>
            <a:r>
              <a:rPr lang="hu-HU">
                <a:latin typeface="Franklin Gothic Medium (Szövegt"/>
              </a:rPr>
              <a:t>források</a:t>
            </a:r>
          </a:p>
          <a:p>
            <a:pPr algn="ctr"/>
            <a:r>
              <a:rPr lang="hu-HU" b="1">
                <a:latin typeface="Franklin Gothic Medium (Szövegt"/>
              </a:rPr>
              <a:t>47,67 Mrd Ft</a:t>
            </a:r>
          </a:p>
        </p:txBody>
      </p:sp>
      <p:sp>
        <p:nvSpPr>
          <p:cNvPr id="20489" name="Szövegdoboz 11"/>
          <p:cNvSpPr txBox="1">
            <a:spLocks noChangeArrowheads="1"/>
          </p:cNvSpPr>
          <p:nvPr/>
        </p:nvSpPr>
        <p:spPr bwMode="auto">
          <a:xfrm>
            <a:off x="5214938" y="4191000"/>
            <a:ext cx="1403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19.3</a:t>
            </a:r>
          </a:p>
          <a:p>
            <a:pPr algn="ctr"/>
            <a:r>
              <a:rPr lang="hu-HU">
                <a:latin typeface="Franklin Gothic Medium (Szövegt"/>
              </a:rPr>
              <a:t>Együtt-</a:t>
            </a:r>
          </a:p>
          <a:p>
            <a:pPr algn="ctr"/>
            <a:r>
              <a:rPr lang="hu-HU">
                <a:latin typeface="Franklin Gothic Medium (Szövegt"/>
              </a:rPr>
              <a:t>működések</a:t>
            </a:r>
          </a:p>
          <a:p>
            <a:pPr algn="ctr"/>
            <a:r>
              <a:rPr lang="hu-HU" b="1">
                <a:latin typeface="Franklin Gothic Medium (Szövegt"/>
              </a:rPr>
              <a:t>1,92 Mrd Ft</a:t>
            </a:r>
          </a:p>
        </p:txBody>
      </p:sp>
      <p:sp>
        <p:nvSpPr>
          <p:cNvPr id="20490" name="Szövegdoboz 12"/>
          <p:cNvSpPr txBox="1">
            <a:spLocks noChangeArrowheads="1"/>
          </p:cNvSpPr>
          <p:nvPr/>
        </p:nvSpPr>
        <p:spPr bwMode="auto">
          <a:xfrm>
            <a:off x="7191375" y="4194175"/>
            <a:ext cx="1403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19.4</a:t>
            </a:r>
          </a:p>
          <a:p>
            <a:pPr algn="ctr"/>
            <a:r>
              <a:rPr lang="hu-HU">
                <a:latin typeface="Franklin Gothic Medium (Szövegt"/>
              </a:rPr>
              <a:t>Működési </a:t>
            </a:r>
          </a:p>
          <a:p>
            <a:pPr algn="ctr"/>
            <a:r>
              <a:rPr lang="hu-HU">
                <a:latin typeface="Franklin Gothic Medium (Szövegt"/>
              </a:rPr>
              <a:t>források</a:t>
            </a:r>
          </a:p>
          <a:p>
            <a:pPr algn="ctr"/>
            <a:r>
              <a:rPr lang="hu-HU" b="1">
                <a:latin typeface="Franklin Gothic Medium (Szövegt"/>
              </a:rPr>
              <a:t>8,92 Mrd Ft</a:t>
            </a:r>
          </a:p>
        </p:txBody>
      </p:sp>
      <p:sp>
        <p:nvSpPr>
          <p:cNvPr id="15" name="Szalagnyíl felfelé 14"/>
          <p:cNvSpPr/>
          <p:nvPr/>
        </p:nvSpPr>
        <p:spPr>
          <a:xfrm>
            <a:off x="1258888" y="5661025"/>
            <a:ext cx="6842125" cy="1152525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Szalagnyíl felfelé 13"/>
          <p:cNvSpPr/>
          <p:nvPr/>
        </p:nvSpPr>
        <p:spPr>
          <a:xfrm>
            <a:off x="1403350" y="5661025"/>
            <a:ext cx="2520950" cy="96520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5563" y="44450"/>
            <a:ext cx="8924925" cy="20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hu-HU">
              <a:solidFill>
                <a:srgbClr val="000000"/>
              </a:solidFill>
              <a:latin typeface="Franklin Gothic Medium (Szövegt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b="1">
                <a:solidFill>
                  <a:srgbClr val="000000"/>
                </a:solidFill>
                <a:latin typeface="Franklin Gothic Medium (Szövegt"/>
              </a:rPr>
              <a:t>LEADER</a:t>
            </a:r>
            <a:r>
              <a:rPr lang="hu-HU">
                <a:solidFill>
                  <a:srgbClr val="000000"/>
                </a:solidFill>
                <a:latin typeface="Franklin Gothic Medium (Szövegt"/>
              </a:rPr>
              <a:t> = Közösségi kezdeményezés a vidék gazdasági fejlesztése érdekében alulról építkező, a három szféra (vállalkozói, civil, közszféra) összefogásával megvalósuló fejlesztési eszköz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>
                <a:solidFill>
                  <a:srgbClr val="000000"/>
                </a:solidFill>
                <a:latin typeface="Franklin Gothic Medium (Szövegt"/>
              </a:rPr>
              <a:t>Magyarországon jelenleg </a:t>
            </a:r>
            <a:r>
              <a:rPr lang="hu-HU" b="1">
                <a:solidFill>
                  <a:srgbClr val="000000"/>
                </a:solidFill>
                <a:latin typeface="Franklin Gothic Medium (Szövegt"/>
              </a:rPr>
              <a:t>104 darab </a:t>
            </a:r>
            <a:r>
              <a:rPr lang="hu-HU">
                <a:solidFill>
                  <a:srgbClr val="000000"/>
                </a:solidFill>
                <a:latin typeface="Franklin Gothic Medium (Szövegt"/>
              </a:rPr>
              <a:t>előzetesen jóváhagyott Leader szervezet működik.</a:t>
            </a:r>
          </a:p>
          <a:p>
            <a:pPr marL="285750" indent="-285750"/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" y="836613"/>
            <a:ext cx="7499350" cy="5048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hu-HU" sz="2200" smtClean="0">
                <a:solidFill>
                  <a:srgbClr val="FFFFFF"/>
                </a:solidFill>
                <a:latin typeface="Franklin Gothic Medium (Szövegt"/>
              </a:rPr>
              <a:t>A nemzetközi együttműködések fontosabb partnerországai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13AD2-50AE-4A57-A7F9-ADA4F38D5684}" type="slidenum">
              <a:rPr lang="hu-H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78438" y="2060575"/>
            <a:ext cx="362743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Románia (Erdély) 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35%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Szlovákia: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17%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Ausztria: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14%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Spanyolország: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8%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Franciaország: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8%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Németország: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3%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Finnország, Észtország: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4%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Horvátország, Szlovénia: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2%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hu-HU">
                <a:latin typeface="Franklin Gothic Medium (Szövegt"/>
                <a:cs typeface="Arial" charset="0"/>
              </a:rPr>
              <a:t>Egyéb: </a:t>
            </a:r>
            <a:r>
              <a:rPr lang="hu-HU">
                <a:solidFill>
                  <a:srgbClr val="C00000"/>
                </a:solidFill>
                <a:latin typeface="Franklin Gothic Medium (Szövegt"/>
                <a:cs typeface="Arial" charset="0"/>
              </a:rPr>
              <a:t>9% </a:t>
            </a:r>
          </a:p>
          <a:p>
            <a:pPr marL="342900" indent="-342900"/>
            <a:endParaRPr lang="hu-HU" sz="1400">
              <a:cs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2060575"/>
            <a:ext cx="508158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5772150" y="1268413"/>
            <a:ext cx="1655763" cy="10239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836738" y="419100"/>
            <a:ext cx="4668837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00"/>
                </a:solidFill>
                <a:latin typeface="Franklin Gothic Medium (Szövegt"/>
              </a:rPr>
              <a:t>LEADER pályázatok 2014-2020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1076325"/>
            <a:ext cx="6732588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dirty="0"/>
              <a:t>1. Helyi Fejlesztési Stratégiák elkészítésének támogatása</a:t>
            </a:r>
          </a:p>
        </p:txBody>
      </p:sp>
      <p:sp>
        <p:nvSpPr>
          <p:cNvPr id="22532" name="Szövegdoboz 5"/>
          <p:cNvSpPr txBox="1">
            <a:spLocks noChangeArrowheads="1"/>
          </p:cNvSpPr>
          <p:nvPr/>
        </p:nvSpPr>
        <p:spPr bwMode="auto">
          <a:xfrm>
            <a:off x="5892800" y="1508125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Franklin Gothic Medium (Szövegt"/>
              </a:rPr>
              <a:t>Teljes keret:</a:t>
            </a:r>
          </a:p>
          <a:p>
            <a:pPr algn="ctr"/>
            <a:r>
              <a:rPr lang="hu-HU" b="1">
                <a:latin typeface="Franklin Gothic Medium (Szövegt"/>
              </a:rPr>
              <a:t>0,96 Mrd Ft</a:t>
            </a:r>
          </a:p>
        </p:txBody>
      </p:sp>
      <p:sp>
        <p:nvSpPr>
          <p:cNvPr id="22533" name="Téglalap 6"/>
          <p:cNvSpPr>
            <a:spLocks noChangeArrowheads="1"/>
          </p:cNvSpPr>
          <p:nvPr/>
        </p:nvSpPr>
        <p:spPr bwMode="auto">
          <a:xfrm>
            <a:off x="1476375" y="1585913"/>
            <a:ext cx="417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600" b="1" u="sng">
                <a:latin typeface="Franklin Gothic Medium (Szövegt"/>
              </a:rPr>
              <a:t>Projektidőszak:</a:t>
            </a:r>
            <a:r>
              <a:rPr lang="hu-HU" sz="1600" b="1">
                <a:latin typeface="Franklin Gothic Medium (Szövegt"/>
              </a:rPr>
              <a:t> </a:t>
            </a:r>
            <a:r>
              <a:rPr lang="hu-HU" sz="1600">
                <a:latin typeface="Franklin Gothic Medium (Szövegt"/>
              </a:rPr>
              <a:t>2015.11.01 – 2016.06.10. </a:t>
            </a:r>
          </a:p>
        </p:txBody>
      </p:sp>
      <p:sp>
        <p:nvSpPr>
          <p:cNvPr id="8" name="Téglalap 7"/>
          <p:cNvSpPr/>
          <p:nvPr/>
        </p:nvSpPr>
        <p:spPr>
          <a:xfrm>
            <a:off x="4140200" y="2446338"/>
            <a:ext cx="4608513" cy="7699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Kedvezményezettek:</a:t>
            </a:r>
            <a:r>
              <a:rPr lang="hu-HU" sz="1600">
                <a:solidFill>
                  <a:srgbClr val="FFFFFF"/>
                </a:solidFill>
                <a:latin typeface="Franklin Gothic Medium (Szövegt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előzetes elismeréssel rendelkező Helyi Akciócsoportok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2446338"/>
            <a:ext cx="4027488" cy="18462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Támogatási forma: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100% vissza nem térítendő támogatás – egyösszegű átalány elszámolással két részletben (60-40%)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HFS tervezet benyújtása és elfogadása </a:t>
            </a:r>
          </a:p>
          <a:p>
            <a:pPr>
              <a:buFont typeface="Courier New" pitchFamily="49" charset="0"/>
              <a:buChar char="o"/>
            </a:pPr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Útmutatásoknak megfelelő, végleges HFS benyújtása és IH általi elfogadása</a:t>
            </a:r>
          </a:p>
          <a:p>
            <a:pPr>
              <a:buFont typeface="Arial" charset="0"/>
              <a:buChar char="•"/>
            </a:pPr>
            <a:endParaRPr lang="hu-HU" sz="1400">
              <a:solidFill>
                <a:srgbClr val="FFFFFF"/>
              </a:solidFill>
              <a:latin typeface="Franklin Gothic Medium (Szöveg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156075" y="3308350"/>
            <a:ext cx="4610100" cy="984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Támogatási összeg: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Helyi Akciócsoport méretétől (lakosságszám, településszám) és fejlettségétől függően: </a:t>
            </a:r>
          </a:p>
          <a:p>
            <a:r>
              <a:rPr lang="hu-HU" sz="1400">
                <a:solidFill>
                  <a:srgbClr val="FFFFFF"/>
                </a:solidFill>
                <a:latin typeface="Franklin Gothic Medium (Szövegt"/>
              </a:rPr>
              <a:t>7,2 – 10,0 millió Ft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-7938" y="4473575"/>
            <a:ext cx="8774113" cy="2124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>
                <a:solidFill>
                  <a:srgbClr val="FFFFFF"/>
                </a:solidFill>
                <a:latin typeface="Franklin Gothic Medium (Szövegt"/>
              </a:rPr>
              <a:t>Elszámolható költségek köre: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b="1">
                <a:solidFill>
                  <a:schemeClr val="bg1"/>
                </a:solidFill>
                <a:latin typeface="Franklin Gothic Medium (Szövegt"/>
              </a:rPr>
              <a:t>Adminisztrációs</a:t>
            </a:r>
            <a:r>
              <a:rPr lang="hu-HU" sz="1400">
                <a:solidFill>
                  <a:schemeClr val="bg1"/>
                </a:solidFill>
                <a:latin typeface="Franklin Gothic Medium (Szövegt"/>
              </a:rPr>
              <a:t> és igazgatási tevékenység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b="1">
                <a:solidFill>
                  <a:schemeClr val="bg1"/>
                </a:solidFill>
                <a:latin typeface="Franklin Gothic Medium (Szövegt"/>
              </a:rPr>
              <a:t>Képzés</a:t>
            </a:r>
            <a:r>
              <a:rPr lang="hu-HU" sz="1400">
                <a:solidFill>
                  <a:schemeClr val="bg1"/>
                </a:solidFill>
                <a:latin typeface="Franklin Gothic Medium (Szövegt"/>
              </a:rPr>
              <a:t> szervezése, megtartása a helyiek számára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>
                <a:solidFill>
                  <a:schemeClr val="bg1"/>
                </a:solidFill>
                <a:latin typeface="Franklin Gothic Medium (Szövegt"/>
              </a:rPr>
              <a:t>HFS-t alátámasztó </a:t>
            </a:r>
            <a:r>
              <a:rPr lang="hu-HU" sz="1400" b="1">
                <a:solidFill>
                  <a:schemeClr val="bg1"/>
                </a:solidFill>
                <a:latin typeface="Franklin Gothic Medium (Szövegt"/>
              </a:rPr>
              <a:t>elemzések, tanulmányok </a:t>
            </a:r>
            <a:r>
              <a:rPr lang="hu-HU" sz="1400">
                <a:solidFill>
                  <a:schemeClr val="bg1"/>
                </a:solidFill>
                <a:latin typeface="Franklin Gothic Medium (Szövegt"/>
              </a:rPr>
              <a:t>készítése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b="1">
                <a:solidFill>
                  <a:schemeClr val="bg1"/>
                </a:solidFill>
                <a:latin typeface="Franklin Gothic Medium (Szövegt"/>
              </a:rPr>
              <a:t>Konzultációs</a:t>
            </a:r>
            <a:r>
              <a:rPr lang="hu-HU" sz="1400">
                <a:solidFill>
                  <a:schemeClr val="bg1"/>
                </a:solidFill>
                <a:latin typeface="Franklin Gothic Medium (Szövegt"/>
              </a:rPr>
              <a:t> tevékenység, fórumok szervezése, lebonyolítása.</a:t>
            </a:r>
          </a:p>
          <a:p>
            <a:pPr algn="just">
              <a:spcBef>
                <a:spcPct val="20000"/>
              </a:spcBef>
            </a:pPr>
            <a:r>
              <a:rPr lang="hu-HU" sz="1400" b="1">
                <a:solidFill>
                  <a:schemeClr val="bg1"/>
                </a:solidFill>
                <a:latin typeface="Franklin Gothic Medium (Szövegt"/>
              </a:rPr>
              <a:t>A projekt költségvetésének terhére 2016. június 10-ig elszámolható, illetve a végleges HFS közgyűlés általi elfogadása utáni költségek nem számolhatók el!</a:t>
            </a:r>
          </a:p>
          <a:p>
            <a:endParaRPr lang="hu-HU" b="1" u="sng">
              <a:solidFill>
                <a:srgbClr val="FFFFFF"/>
              </a:solidFill>
              <a:latin typeface="Franklin Gothic Medium (Szöveg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179648-CEAE-4803-B849-8D70B1F69792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0825" y="3979863"/>
            <a:ext cx="8629650" cy="2308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>
                <a:solidFill>
                  <a:srgbClr val="FFFFFF"/>
                </a:solidFill>
                <a:latin typeface="Franklin Gothic Medium (Szövegt"/>
              </a:rPr>
              <a:t>Típushibák a kérelmek benyújtásakor:</a:t>
            </a:r>
          </a:p>
          <a:p>
            <a:endParaRPr lang="hu-HU" b="1">
              <a:solidFill>
                <a:srgbClr val="FFFFFF"/>
              </a:solidFill>
              <a:latin typeface="Franklin Gothic Medium (Szövegt"/>
            </a:endParaRPr>
          </a:p>
          <a:p>
            <a:pPr>
              <a:buFont typeface="Courier New" pitchFamily="49" charset="0"/>
              <a:buChar char="o"/>
            </a:pPr>
            <a:r>
              <a:rPr lang="hu-HU">
                <a:solidFill>
                  <a:srgbClr val="FFFFFF"/>
                </a:solidFill>
                <a:latin typeface="Franklin Gothic Medium (Szövegt"/>
              </a:rPr>
              <a:t>a HFS elkészítése során nem használták megfelelően a sablont (pl.: közhelyszótár, terjedelem túllépés, nem részletezett intézkedések)</a:t>
            </a:r>
          </a:p>
          <a:p>
            <a:pPr>
              <a:buFont typeface="Courier New" pitchFamily="49" charset="0"/>
              <a:buChar char="o"/>
            </a:pPr>
            <a:r>
              <a:rPr lang="hu-HU">
                <a:solidFill>
                  <a:srgbClr val="FFFFFF"/>
                </a:solidFill>
                <a:latin typeface="Franklin Gothic Medium (Szövegt"/>
              </a:rPr>
              <a:t>benyújtott dokumentumot nem minden esetben hitelesen nyújtották be (képviselő)</a:t>
            </a:r>
          </a:p>
          <a:p>
            <a:pPr>
              <a:buFont typeface="Courier New" pitchFamily="49" charset="0"/>
              <a:buChar char="o"/>
            </a:pPr>
            <a:r>
              <a:rPr lang="hu-HU">
                <a:solidFill>
                  <a:srgbClr val="FFFFFF"/>
                </a:solidFill>
                <a:latin typeface="Franklin Gothic Medium (Szövegt"/>
              </a:rPr>
              <a:t>A kifizetési kérelemhez a 6. sz. mellékletet nem minden esetben a megadott forma alapján csatolták.</a:t>
            </a:r>
            <a:endParaRPr lang="hu-HU" b="1">
              <a:solidFill>
                <a:srgbClr val="FFFFFF"/>
              </a:solidFill>
              <a:latin typeface="Franklin Gothic Medium (Szöveg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0825" y="6381750"/>
            <a:ext cx="8629650" cy="338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u-HU" sz="1600">
                <a:solidFill>
                  <a:srgbClr val="000000"/>
                </a:solidFill>
                <a:latin typeface="Franklin Gothic Medium (Szövegt"/>
              </a:rPr>
              <a:t>A Helyi Fejlesztési Stratégia tervezeteket Szakértői Bizottság véleményezi, értékeli.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639763"/>
            <a:ext cx="6927850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200" b="1" dirty="0"/>
              <a:t>Helyi Fejlesztési Stratégiák elkészítésének támogatása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dirty="0"/>
              <a:t>Eredmények</a:t>
            </a:r>
          </a:p>
        </p:txBody>
      </p:sp>
      <p:sp>
        <p:nvSpPr>
          <p:cNvPr id="23557" name="Téglalap 12"/>
          <p:cNvSpPr>
            <a:spLocks noChangeArrowheads="1"/>
          </p:cNvSpPr>
          <p:nvPr/>
        </p:nvSpPr>
        <p:spPr bwMode="auto">
          <a:xfrm>
            <a:off x="1547813" y="155733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Jelenleg az 1. mérföldkőhöz tartozó Kifizetési kérelmek tartalmának feldolgozása és 05.09. óta a folyamatos kifizetések folynak.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250825" y="2349500"/>
            <a:ext cx="5329238" cy="13668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59" name="Téglalap 13"/>
          <p:cNvSpPr>
            <a:spLocks noChangeArrowheads="1"/>
          </p:cNvSpPr>
          <p:nvPr/>
        </p:nvSpPr>
        <p:spPr bwMode="auto">
          <a:xfrm>
            <a:off x="468313" y="2449513"/>
            <a:ext cx="521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Támogatói okirat: 102 darab</a:t>
            </a:r>
          </a:p>
          <a:p>
            <a:r>
              <a:rPr lang="hu-HU">
                <a:latin typeface="Calibri" pitchFamily="34" charset="0"/>
              </a:rPr>
              <a:t>Hiánypótlási felszólítás: 33 darab</a:t>
            </a:r>
          </a:p>
          <a:p>
            <a:r>
              <a:rPr lang="hu-HU">
                <a:latin typeface="Calibri" pitchFamily="34" charset="0"/>
              </a:rPr>
              <a:t>Benyújtott Helyi Fejlesztési Stratégiák száma: 101 db </a:t>
            </a:r>
          </a:p>
          <a:p>
            <a:r>
              <a:rPr lang="hu-HU">
                <a:latin typeface="Calibri" pitchFamily="34" charset="0"/>
              </a:rPr>
              <a:t>Beérkezett Kifizetési Kérelmek száma: 98 darab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2261</Words>
  <Application>Microsoft Office PowerPoint</Application>
  <PresentationFormat>Diavetítés a képernyőre (4:3 oldalarány)</PresentationFormat>
  <Paragraphs>443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Franklin Gothic Medium</vt:lpstr>
      <vt:lpstr>Franklin Gothic Medium (Szövegt</vt:lpstr>
      <vt:lpstr>Times New Roman</vt:lpstr>
      <vt:lpstr>Verdana</vt:lpstr>
      <vt:lpstr>Wingdings</vt:lpstr>
      <vt:lpstr>Office-téma</vt:lpstr>
      <vt:lpstr>Vidékfejlesztési Program – aktualitások</vt:lpstr>
      <vt:lpstr>PowerPoint bemutató</vt:lpstr>
      <vt:lpstr>PowerPoint bemutató</vt:lpstr>
      <vt:lpstr>PowerPoint bemutató</vt:lpstr>
      <vt:lpstr>      LEADER alapelvek</vt:lpstr>
      <vt:lpstr>PowerPoint bemutató</vt:lpstr>
      <vt:lpstr>A nemzetközi együttműködések fontosabb partnerországai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Attila</dc:creator>
  <cp:lastModifiedBy>István Gecsey</cp:lastModifiedBy>
  <cp:revision>700</cp:revision>
  <cp:lastPrinted>2016-03-31T08:12:49Z</cp:lastPrinted>
  <dcterms:created xsi:type="dcterms:W3CDTF">2014-09-15T07:33:28Z</dcterms:created>
  <dcterms:modified xsi:type="dcterms:W3CDTF">2016-06-16T09:53:35Z</dcterms:modified>
</cp:coreProperties>
</file>